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7" r:id="rId2"/>
    <p:sldId id="320" r:id="rId3"/>
    <p:sldId id="349" r:id="rId4"/>
    <p:sldId id="350" r:id="rId5"/>
    <p:sldId id="348" r:id="rId6"/>
    <p:sldId id="351" r:id="rId7"/>
    <p:sldId id="352" r:id="rId8"/>
    <p:sldId id="353" r:id="rId9"/>
    <p:sldId id="354" r:id="rId10"/>
    <p:sldId id="355"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A3EF-3A34-F449-2B02-6F1491891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81FA5-C64B-BFEB-EE66-910BA981A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1DB47-982F-5AB1-BF58-3313556AB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F258B5-8427-B2E3-A98B-8E64E4061DEF}"/>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00992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5E1BD-88F4-6CBA-85C0-8BA6100B2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28429-29D3-1CBB-98EC-E13806EE7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D07CF-94B6-3BA1-9527-950F3D3721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28BDB-203F-573E-3205-4B7EDD202F85}"/>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24678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58113-C03C-D303-15D7-37FE7A7F5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4D598-C4D2-4D84-2E18-28E09BDB3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AC004-668D-0E4D-76A6-0C8F67C27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B289F3-6723-8BCC-DBE3-71A13C5D7BA8}"/>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40899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F0877-EEDC-2711-1679-4F0F65A6A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B21EC-21A2-C50E-3602-931B7E67D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D8605-390F-1A54-5283-3C2112BEA3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5C88F3-BAF3-9ACB-D940-6A2548FBE606}"/>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07554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5E9B-6A1E-22CF-BF18-A67CB4DAD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E5C61-A9EB-89F5-7CC6-C79EEE040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5C9EF-8C48-4120-0C0B-541F1BDBD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1F978-3F5C-8F50-D56A-FD8C299BE9FF}"/>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405629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EDBC5-AD2B-01BD-6CE1-C7FEEA785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84B3E-2493-800F-7A23-A8C065D3A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549D6-95E1-7F85-BA1B-24F3656FB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4B0ED-1F7D-033F-B2E5-65B42482E3D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43698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1433-E250-FD29-9615-B806F9CFA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54923-21BD-EF5D-41F4-F4DD03AAA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501D6-65A3-25F9-D184-36FE79224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CC985-B9B8-4C1D-06B0-2AAEF464E08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46202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D505-FB7A-8978-0E40-0DB0E960F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275DF-6225-0EDC-50CC-BA2E73B57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452FC-8E94-CFEA-856D-53604DB9E4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5B5AB7-CC83-D56D-7224-792E174BD7DD}"/>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72100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A154-9892-3733-A755-64833CB9A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C9B38-A72E-7577-0938-4218E3C1D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CAEBB-9F81-54D0-4C00-85D1C1FEC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D37453-EFEC-3059-FCC6-904D1EE7FE16}"/>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403657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7A09-F267-9C21-F450-BED924BE6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F7C99-4B95-253A-27E0-14BC67EE0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832B0-B4FC-46A4-E050-8CA11694F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0E9BF6-47EE-EC7C-3962-8D54BA61B349}"/>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46709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EDD2-DC77-36E5-3F3D-C8B05E1AD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BEEF5-68FA-39EA-03A1-64DE840E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124C8-B1AA-C493-1D5D-B466BFBE64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EFA19-7315-3574-4A44-1229942CB91D}"/>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4010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FAD5-E77B-C49A-9146-807EB541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B36A8-D2EE-62B4-52B0-A4E606094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73F2F-B9F5-3FA8-50A8-F71535B25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8F7D2E-CB73-57A0-0458-DCFED4F88091}"/>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426113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D6AE-0A00-29DA-FFD7-70A7AFDA4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6D54-61D0-8929-612B-7B1E5E65B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0F81B-7890-4062-6521-F600C9E1DA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62211D-1C65-46AF-854F-BD59A8592FD8}"/>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429425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6F818-64B7-2CF1-52D2-D04C9F728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733E-7FCB-82E2-8EF1-29E196A94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23251-EB49-22EC-2B6C-9F94C28998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B54A4-4D32-B906-5ACA-75B883E4D406}"/>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1526452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E028-2C2D-B47D-0C19-8A2D92CD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83844-E5F4-5700-3BCC-ED67C459C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7EC67-7795-E448-5D5E-4210240C5C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A0174-BBAC-DE83-3D5B-7F529E929456}"/>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842589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B0050-A871-E771-313F-B60B8DDA2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218F0-CDF9-A8A5-C8C5-F57C89E9C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8C4B3-3FE9-E579-3FB8-9839BB06D6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F987F2-4FA2-82BC-185F-4AEF16006394}"/>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295545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1292-3857-4AA4-5E5F-9C8502F65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ED2CB-5271-2E26-E643-F04CAD585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61D37-8E7E-5CD5-E458-BD10325B59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5D525-FDC9-F662-B74C-37313D857175}"/>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90141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D9C8-304E-1088-C236-B4BCF2791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51F78-C2E6-1924-B92E-34670CDBA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EA31E-8C36-6974-7056-AC12CF58B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2254D-FC33-C128-460F-0129DBA83F60}"/>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3300485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08B0-A22A-EAE3-A43C-8D518FDD0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D577B-BF71-2DC0-5E91-DB62CFD6B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6DCCC-4E3E-A290-B846-8B673BC3E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282A75-C72D-D663-A10D-BEB8BCC9F683}"/>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103369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357F-41DC-FCBA-5F7F-F500D9F13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0104B-C4AB-3B17-06CE-ECF78D476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8A096-ADBB-DB64-9042-AD759B616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F2154-E745-87FA-2F54-00744CD2501D}"/>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201712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68889-4449-A371-9D85-C91FA6993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AF62A-20FD-AF8B-F704-E5FA9DA68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5869D-112F-41EB-E84A-860AAE071D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246FE-8264-9CA1-3B15-AC8E4E9DBF63}"/>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32765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0CA8-4076-9510-C379-B3AEEF0B6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01885-5712-FD9D-D023-A841BF964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41ACE-DE7C-F9B2-A833-1F5EDC28A9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C67F0-E2F3-8F1B-B792-D923139ABCBE}"/>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60494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659C0-8CE4-5D0A-7B5E-76DD74A15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1F3C0-DC75-CC31-07FD-9AB66D310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01D6A-8BDD-63E1-942D-A48A42BDB5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D13C4-AF6E-4F50-FB4D-0F54029AD10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81621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26CA-4A80-FEFF-A603-FC752F6C9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CD8F5-8781-3ACE-3060-9B8D41D82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2EFC4-B62B-94AE-F7A2-7CAA7C8A7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D1081-7E98-869E-7868-34CA6B132F4B}"/>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57350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215D-CBFA-C5A2-B634-1CFC21867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3EA94-B017-BEEC-C3D8-C7B1833A3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5FDDB-57B4-AC2B-8073-0553FA4AF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555B5-FC20-8CA8-88F3-18D3BC200DA2}"/>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1135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10/10/25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10/10/25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ird&#10;&#10;AI-generated content may be incorrect.">
            <a:extLst>
              <a:ext uri="{FF2B5EF4-FFF2-40B4-BE49-F238E27FC236}">
                <a16:creationId xmlns:a16="http://schemas.microsoft.com/office/drawing/2014/main" id="{BAE9DD22-B882-C794-1675-396FCD60CC1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82CC-9730-B505-0F55-EF5C208E3345}"/>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7552E812-1E31-F066-20BA-864DE4522BE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8B25929-A78A-EDEF-37D4-FF1B85F39FB3}"/>
              </a:ext>
            </a:extLst>
          </p:cNvPr>
          <p:cNvSpPr txBox="1"/>
          <p:nvPr/>
        </p:nvSpPr>
        <p:spPr>
          <a:xfrm>
            <a:off x="317326" y="375856"/>
            <a:ext cx="716071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31:3-4,6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और मैं उसको परमेश्‍वर के आत्मा से जो बुद्धि, प्रवीणता, ज्ञान, और सब प्रकार के कार्यों की समझ देनेवाला आत्मा है, परिपूर्ण करता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जिससे वह कारीगरी के कार्य बुद्धि से निकाल निकालकर सब भाँति की बनावट में, अर्थात् सोने, चाँदी, और पीतल में,</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और सुन, मैं दान के गोत्रवाले अहीसामाक के पुत्र ओहोलीआब को उसके संग कर देता हूँ; वरन् जितने बुद्धिमान हैं उन सभों के हृदय में मैं बुद्धि देता हूँ,</a:t>
            </a:r>
          </a:p>
        </p:txBody>
      </p:sp>
    </p:spTree>
    <p:extLst>
      <p:ext uri="{BB962C8B-B14F-4D97-AF65-F5344CB8AC3E}">
        <p14:creationId xmlns:p14="http://schemas.microsoft.com/office/powerpoint/2010/main" val="357474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D83C2-CE5C-C93C-03E2-CF664BBE62B4}"/>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24796183-4849-2670-F8B0-D41A85B6961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EE38C46-A6FC-B77D-7883-225F88F1A156}"/>
              </a:ext>
            </a:extLst>
          </p:cNvPr>
          <p:cNvSpPr txBox="1"/>
          <p:nvPr/>
        </p:nvSpPr>
        <p:spPr>
          <a:xfrm>
            <a:off x="668054" y="2399487"/>
            <a:ext cx="6459256" cy="205902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परमेश्वर हमें उसके राज्य के उद्देश्यों को पूरा करने के लिए बुद्धि के आत्मा से अभिषिक्त करता है!</a:t>
            </a:r>
          </a:p>
        </p:txBody>
      </p:sp>
    </p:spTree>
    <p:extLst>
      <p:ext uri="{BB962C8B-B14F-4D97-AF65-F5344CB8AC3E}">
        <p14:creationId xmlns:p14="http://schemas.microsoft.com/office/powerpoint/2010/main" val="207757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2684-DA6D-83E5-B23A-F530D6BDC8D3}"/>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4EB3A079-B28A-BEAA-A96D-AB4FBFB1DB2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B24F8F3-95F0-6F3D-7D27-05064F434603}"/>
              </a:ext>
            </a:extLst>
          </p:cNvPr>
          <p:cNvSpPr txBox="1"/>
          <p:nvPr/>
        </p:nvSpPr>
        <p:spPr>
          <a:xfrm>
            <a:off x="668054" y="2067088"/>
            <a:ext cx="6459256"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हमें उसके राज्य के उद्देश्यों को पूरा करने में सक्षम बनाती हैं!</a:t>
            </a:r>
          </a:p>
        </p:txBody>
      </p:sp>
    </p:spTree>
    <p:extLst>
      <p:ext uri="{BB962C8B-B14F-4D97-AF65-F5344CB8AC3E}">
        <p14:creationId xmlns:p14="http://schemas.microsoft.com/office/powerpoint/2010/main" val="424596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7C9E2-B918-718F-A27C-7C1AB745A3AC}"/>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AC9D039A-0D4A-D996-C866-ABB778C18A6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05A7BB1-5132-43C7-7A79-C49CF017CBB2}"/>
              </a:ext>
            </a:extLst>
          </p:cNvPr>
          <p:cNvSpPr txBox="1"/>
          <p:nvPr/>
        </p:nvSpPr>
        <p:spPr>
          <a:xfrm>
            <a:off x="467638" y="1730073"/>
            <a:ext cx="687261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35:10,20,21,26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“तुम में से जितनों के हृदय में बुद्धि का प्रकाश है वे सब आकर जिस जिस वस्तु की आज्ञा यहोवा ने दी है वे सब बनाएँ।</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तब इस्राएलियों की सारी मण्डली मूसा के सामने से लौट गई।</a:t>
            </a:r>
          </a:p>
        </p:txBody>
      </p:sp>
    </p:spTree>
    <p:extLst>
      <p:ext uri="{BB962C8B-B14F-4D97-AF65-F5344CB8AC3E}">
        <p14:creationId xmlns:p14="http://schemas.microsoft.com/office/powerpoint/2010/main" val="302764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E41B9-F2EB-EB51-D03B-3DC2535704C6}"/>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34881BA2-47A0-1927-4302-170353AC563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736F6EA-E57E-C705-7E48-7FC0867C9D2C}"/>
              </a:ext>
            </a:extLst>
          </p:cNvPr>
          <p:cNvSpPr txBox="1"/>
          <p:nvPr/>
        </p:nvSpPr>
        <p:spPr>
          <a:xfrm>
            <a:off x="455112" y="1188386"/>
            <a:ext cx="6872614"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35:10,20,21,26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और जितनों को उत्साह हुआ और जितनों के मन में ऐसी इच्छा उत्पन्न हुई थी, वे मिलापवाले तम्बू के काम करने और उसकी सारी सेवा और पवित्र वस्त्रों के बनाने के लिये यहोवा की भेंट ले आने लगे।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जितनी स्त्रियों के मन में ऐसी बुद्धि का प्रकाश था उन्होंने बकरी के बाल भी काते।</a:t>
            </a:r>
          </a:p>
        </p:txBody>
      </p:sp>
    </p:spTree>
    <p:extLst>
      <p:ext uri="{BB962C8B-B14F-4D97-AF65-F5344CB8AC3E}">
        <p14:creationId xmlns:p14="http://schemas.microsoft.com/office/powerpoint/2010/main" val="13239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60534-83C2-DE7C-DC94-F99604CC37A3}"/>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AEE9C9A3-70C7-CD23-947F-FA7045C08F3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76BC8A5-5E52-5DA8-3323-682B97BDD09F}"/>
              </a:ext>
            </a:extLst>
          </p:cNvPr>
          <p:cNvSpPr txBox="1"/>
          <p:nvPr/>
        </p:nvSpPr>
        <p:spPr>
          <a:xfrm>
            <a:off x="480164" y="2067088"/>
            <a:ext cx="6784932"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में उस कार्य में परिश्रम शामिल होता है, जिसे परमेश्वर स्थापित करना चाहता है। </a:t>
            </a:r>
          </a:p>
        </p:txBody>
      </p:sp>
    </p:spTree>
    <p:extLst>
      <p:ext uri="{BB962C8B-B14F-4D97-AF65-F5344CB8AC3E}">
        <p14:creationId xmlns:p14="http://schemas.microsoft.com/office/powerpoint/2010/main" val="73273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6C5E-F764-1EBE-A52B-5B033B8C1B9A}"/>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4B5F297B-F652-DB30-293C-56A15EDA61D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AF23B1F-DB81-8673-4D20-0B6A95387BD2}"/>
              </a:ext>
            </a:extLst>
          </p:cNvPr>
          <p:cNvSpPr txBox="1"/>
          <p:nvPr/>
        </p:nvSpPr>
        <p:spPr>
          <a:xfrm>
            <a:off x="455112" y="1188386"/>
            <a:ext cx="6872614"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35: 31,34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31 और उसने उसको परमेश्‍वर के आत्मा से ऐसा परिपूर्ण किया है कि सब प्रकार की बनावट के लिये उसको ऐसी बुद्धि, समझ, और ज्ञान मिला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34 फिर यहोवा ने उसके मन में और दान के गोत्रवाले अहीसामाक के पुत्र ओहोलीआब के मन में भी शिक्षा देने की शक्‍ति दी है।</a:t>
            </a:r>
          </a:p>
        </p:txBody>
      </p:sp>
    </p:spTree>
    <p:extLst>
      <p:ext uri="{BB962C8B-B14F-4D97-AF65-F5344CB8AC3E}">
        <p14:creationId xmlns:p14="http://schemas.microsoft.com/office/powerpoint/2010/main" val="239303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09FF-FC85-1E7D-EA2A-7725587DC656}"/>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42A247A3-F244-EE52-A5AC-46B1444B5A1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5C3837E-8E43-6B4F-7EC6-EA2C7F7F41AD}"/>
              </a:ext>
            </a:extLst>
          </p:cNvPr>
          <p:cNvSpPr txBox="1"/>
          <p:nvPr/>
        </p:nvSpPr>
        <p:spPr>
          <a:xfrm>
            <a:off x="480164" y="2067088"/>
            <a:ext cx="6784932"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हमें दूसरों में कौशल प्रदान करने, उन्हें सुसज्जित करने और पोषण देने की शक्ति देती हैं।</a:t>
            </a:r>
          </a:p>
        </p:txBody>
      </p:sp>
    </p:spTree>
    <p:extLst>
      <p:ext uri="{BB962C8B-B14F-4D97-AF65-F5344CB8AC3E}">
        <p14:creationId xmlns:p14="http://schemas.microsoft.com/office/powerpoint/2010/main" val="23689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83FB-19F6-23EB-1DD7-47C2FC02CC5D}"/>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4FD3FD89-C70E-4372-C7A2-876C29C339B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9296846-992A-9C4D-C75F-5212492A6565}"/>
              </a:ext>
            </a:extLst>
          </p:cNvPr>
          <p:cNvSpPr txBox="1"/>
          <p:nvPr/>
        </p:nvSpPr>
        <p:spPr>
          <a:xfrm>
            <a:off x="530268" y="1730073"/>
            <a:ext cx="687261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34:9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नून का पुत्र यहोशू बुद्धिमानी की आत्मा से परिपूर्ण था, क्योंकि मूसा ने अपने हाथ उस पर रखे थे; और इस्राएली उस आज्ञा के अनुसार जो यहोवा ने मूसा को दी थी उसकी मानते रहे।</a:t>
            </a:r>
          </a:p>
        </p:txBody>
      </p:sp>
    </p:spTree>
    <p:extLst>
      <p:ext uri="{BB962C8B-B14F-4D97-AF65-F5344CB8AC3E}">
        <p14:creationId xmlns:p14="http://schemas.microsoft.com/office/powerpoint/2010/main" val="254910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29F0B-C90A-7EF0-B4D8-6ACCD17E9420}"/>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10B6FD05-3BC1-BFA5-FB14-51E51143E22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2D9701D-3DCB-21B8-6456-98049276378C}"/>
              </a:ext>
            </a:extLst>
          </p:cNvPr>
          <p:cNvSpPr txBox="1"/>
          <p:nvPr/>
        </p:nvSpPr>
        <p:spPr>
          <a:xfrm>
            <a:off x="505216" y="2399487"/>
            <a:ext cx="6784932" cy="205902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हमें नेतृत्व के लिए सशक्त बनाती हैं।</a:t>
            </a:r>
          </a:p>
        </p:txBody>
      </p:sp>
    </p:spTree>
    <p:extLst>
      <p:ext uri="{BB962C8B-B14F-4D97-AF65-F5344CB8AC3E}">
        <p14:creationId xmlns:p14="http://schemas.microsoft.com/office/powerpoint/2010/main" val="149811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books on a purple background&#10;&#10;AI-generated content may be incorrect.">
            <a:extLst>
              <a:ext uri="{FF2B5EF4-FFF2-40B4-BE49-F238E27FC236}">
                <a16:creationId xmlns:a16="http://schemas.microsoft.com/office/drawing/2014/main" id="{CBA2297B-9EA3-C77D-EB9E-5281CA723A7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51FC-7776-F89A-3C28-798124C805F0}"/>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E916DD75-EBCF-F532-342D-B8ED0BD813D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A62F74C-992E-1271-E8E2-8F75B67B96DF}"/>
              </a:ext>
            </a:extLst>
          </p:cNvPr>
          <p:cNvSpPr txBox="1"/>
          <p:nvPr/>
        </p:nvSpPr>
        <p:spPr>
          <a:xfrm>
            <a:off x="492690" y="917543"/>
            <a:ext cx="6872614"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इतिहास 28:12,19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और यहोवा के भवन के आँगनों और चारों ओर की कोठरियों, और परमेश्‍वर के भवन के भण्डारों और पवित्र की हुई वस्तुओं के भण्डारों के, जो जो नमूने ईश्‍वर के आत्मा की प्रेरणा से उसको मिले थे, वे सब दे दिए।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दाऊद ने कहा, “मैं ने यहोवा की शक्‍ति से जो मुझ को मिली, यह सब कुछ बूझकर लिख दिया है।”</a:t>
            </a:r>
          </a:p>
        </p:txBody>
      </p:sp>
    </p:spTree>
    <p:extLst>
      <p:ext uri="{BB962C8B-B14F-4D97-AF65-F5344CB8AC3E}">
        <p14:creationId xmlns:p14="http://schemas.microsoft.com/office/powerpoint/2010/main" val="255885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C96F-D7B2-9981-7253-D174D1B2C62D}"/>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3F8AA63B-66A6-85E4-C9D2-2467C4359D1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A3057E6-60C2-C992-26E6-3C9E000FF90A}"/>
              </a:ext>
            </a:extLst>
          </p:cNvPr>
          <p:cNvSpPr txBox="1"/>
          <p:nvPr/>
        </p:nvSpPr>
        <p:spPr>
          <a:xfrm>
            <a:off x="517742" y="2067088"/>
            <a:ext cx="6709776"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अभिव्यक्तियाँ हमें हमारी प्राकृतिक क्षमताओं, योग्यताओं या कौशल से परे सशक्त बनाती हैं।</a:t>
            </a:r>
          </a:p>
        </p:txBody>
      </p:sp>
    </p:spTree>
    <p:extLst>
      <p:ext uri="{BB962C8B-B14F-4D97-AF65-F5344CB8AC3E}">
        <p14:creationId xmlns:p14="http://schemas.microsoft.com/office/powerpoint/2010/main" val="6100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5E0B4-786B-4C5D-B8E8-FFF3BA6AC584}"/>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97DB6925-B655-62D0-1299-9F807E2FEDE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8AEF4A2-AF07-6B0F-CAE0-A048A4EF2EC9}"/>
              </a:ext>
            </a:extLst>
          </p:cNvPr>
          <p:cNvSpPr txBox="1"/>
          <p:nvPr/>
        </p:nvSpPr>
        <p:spPr>
          <a:xfrm>
            <a:off x="517742" y="646700"/>
            <a:ext cx="6847562"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दानिय्येल 5:12,14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क्योंकि उसमें उत्तम आत्मा, ज्ञान और प्रवीणता, और स्वप्नों का फल बताने और पहेलियाँ खोलने, और सन्देह दूर करने की शक्‍ति पाई गई। इसलिये अब दानिय्येल बुलाया जाए, और वह इसका अर्थ बताएगा।”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मैं ने तेरे विषय में सुना है कि ईश्‍वर की आत्मा तुझ में रहती है; और प्रकाश, प्रवीणता और उत्तम बुद्धि तुझ में पाई जाती है।</a:t>
            </a:r>
          </a:p>
        </p:txBody>
      </p:sp>
    </p:spTree>
    <p:extLst>
      <p:ext uri="{BB962C8B-B14F-4D97-AF65-F5344CB8AC3E}">
        <p14:creationId xmlns:p14="http://schemas.microsoft.com/office/powerpoint/2010/main" val="374760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86CC-D1B1-9380-5C9C-BB52F91C2D79}"/>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D05938A7-38BC-F89B-B6CD-D4061ECDA6A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3D7955D-EAA4-F8CC-CAA4-4E77E9CA967D}"/>
              </a:ext>
            </a:extLst>
          </p:cNvPr>
          <p:cNvSpPr txBox="1"/>
          <p:nvPr/>
        </p:nvSpPr>
        <p:spPr>
          <a:xfrm>
            <a:off x="492690" y="1734690"/>
            <a:ext cx="6709776" cy="3388620"/>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राजाओं, नेताओं, शक्तिशाली स्थानों और अधिकार के सिंहासनों पर प्रभाव डालती हैं और उन्हें प्रभावित करती हैं।</a:t>
            </a:r>
          </a:p>
        </p:txBody>
      </p:sp>
    </p:spTree>
    <p:extLst>
      <p:ext uri="{BB962C8B-B14F-4D97-AF65-F5344CB8AC3E}">
        <p14:creationId xmlns:p14="http://schemas.microsoft.com/office/powerpoint/2010/main" val="381824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B488-80A7-F1F9-3004-E66927973179}"/>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BB2CC118-1D06-B236-857A-F7D511830FC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A9F1BFB-DFEE-2BAB-F89B-543B8C6DB8A9}"/>
              </a:ext>
            </a:extLst>
          </p:cNvPr>
          <p:cNvSpPr txBox="1"/>
          <p:nvPr/>
        </p:nvSpPr>
        <p:spPr>
          <a:xfrm>
            <a:off x="655528"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आज की दुनिया में</a:t>
            </a:r>
          </a:p>
        </p:txBody>
      </p:sp>
    </p:spTree>
    <p:extLst>
      <p:ext uri="{BB962C8B-B14F-4D97-AF65-F5344CB8AC3E}">
        <p14:creationId xmlns:p14="http://schemas.microsoft.com/office/powerpoint/2010/main" val="423073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21E90-2516-6902-23CD-806120E8C91E}"/>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453F3B74-EC82-53CB-8117-E69C9153AF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FAFBF2C-A295-F21B-3AFF-9FECC1688F50}"/>
              </a:ext>
            </a:extLst>
          </p:cNvPr>
          <p:cNvSpPr txBox="1"/>
          <p:nvPr/>
        </p:nvSpPr>
        <p:spPr>
          <a:xfrm>
            <a:off x="517742" y="1402291"/>
            <a:ext cx="6997874" cy="4053417"/>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नीतिवचन 8:12-21</a:t>
            </a:r>
            <a:endParaRPr lang="en-US" sz="3600" b="1" dirty="0">
              <a:solidFill>
                <a:schemeClr val="bg1"/>
              </a:solidFill>
              <a:effectLst/>
              <a:latin typeface="Calibri" panose="020F0502020204030204" pitchFamily="34" charset="0"/>
              <a:cs typeface="Calibri" panose="020F0502020204030204" pitchFamily="34" charset="0"/>
            </a:endParaRP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चतुराई, ज्ञान, आविष्कार,</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उत्तम युक्‍ति, समझ</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नेतृत्व</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धन, फलदायक होना</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धर्म, न्याय</a:t>
            </a:r>
          </a:p>
        </p:txBody>
      </p:sp>
    </p:spTree>
    <p:extLst>
      <p:ext uri="{BB962C8B-B14F-4D97-AF65-F5344CB8AC3E}">
        <p14:creationId xmlns:p14="http://schemas.microsoft.com/office/powerpoint/2010/main" val="273757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25A1-A374-D970-25F5-61383CD95151}"/>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E9799350-3ECD-8C00-F8F1-AC9D0FB41B4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E24829B-30F8-0B02-A411-743659E0CC6A}"/>
              </a:ext>
            </a:extLst>
          </p:cNvPr>
          <p:cNvSpPr txBox="1"/>
          <p:nvPr/>
        </p:nvSpPr>
        <p:spPr>
          <a:xfrm>
            <a:off x="567846" y="1459230"/>
            <a:ext cx="6847562"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90:16</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तेरा काम तेरे दासों को,</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तेरा प्रताप उनकी सन्तान पर प्रगट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हमारे परमेश्‍वर यहोवा की मनोहरता</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हम पर प्रगट हो,</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तू हमारे हाथों का काम हमारे लिये दृढ़ कर,</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हमारे हाथों के काम को दृढ़ कर।</a:t>
            </a:r>
          </a:p>
        </p:txBody>
      </p:sp>
    </p:spTree>
    <p:extLst>
      <p:ext uri="{BB962C8B-B14F-4D97-AF65-F5344CB8AC3E}">
        <p14:creationId xmlns:p14="http://schemas.microsoft.com/office/powerpoint/2010/main" val="27522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52E5B-9B2C-6BA0-88E6-569750289911}"/>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CCB5C666-C9FA-910E-8790-D879FDE6F36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B46D69B-1466-AE09-101B-A6C3E2E1B4C4}"/>
              </a:ext>
            </a:extLst>
          </p:cNvPr>
          <p:cNvSpPr txBox="1"/>
          <p:nvPr/>
        </p:nvSpPr>
        <p:spPr>
          <a:xfrm>
            <a:off x="505216" y="2271760"/>
            <a:ext cx="6847562"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नीतिवचन 22:29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यदि तू ऐसा पुरुष देखे जो काम–काज में निपुण हो,   तो वह राजाओं के सम्मुख खड़ा होगा;</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छोटे लोगों के सम्मुख नहीं।</a:t>
            </a:r>
          </a:p>
        </p:txBody>
      </p:sp>
    </p:spTree>
    <p:extLst>
      <p:ext uri="{BB962C8B-B14F-4D97-AF65-F5344CB8AC3E}">
        <p14:creationId xmlns:p14="http://schemas.microsoft.com/office/powerpoint/2010/main" val="401116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26F7-7391-91E4-D617-CE6C1E1148BF}"/>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1FBFFE04-5341-47F0-A02D-7AFB2D69654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310AF45-B91E-D737-0853-6D12F0D0559E}"/>
              </a:ext>
            </a:extLst>
          </p:cNvPr>
          <p:cNvSpPr txBox="1"/>
          <p:nvPr/>
        </p:nvSpPr>
        <p:spPr>
          <a:xfrm>
            <a:off x="505216" y="2067088"/>
            <a:ext cx="6997874"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सभोपदेशक 9:16,18; 10:10</a:t>
            </a:r>
            <a:endParaRPr lang="en-US" sz="3600" b="1" dirty="0">
              <a:solidFill>
                <a:schemeClr val="bg1"/>
              </a:solidFill>
              <a:effectLst/>
              <a:latin typeface="Calibri" panose="020F0502020204030204" pitchFamily="34" charset="0"/>
              <a:cs typeface="Calibri" panose="020F0502020204030204" pitchFamily="34" charset="0"/>
            </a:endParaRP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बुद्धि  पराक्रम से उत्तम है</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बुद्धि लड़ाई के हथियारों से उत्तम है</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बुद्धि सफलता लाती है।</a:t>
            </a:r>
          </a:p>
        </p:txBody>
      </p:sp>
    </p:spTree>
    <p:extLst>
      <p:ext uri="{BB962C8B-B14F-4D97-AF65-F5344CB8AC3E}">
        <p14:creationId xmlns:p14="http://schemas.microsoft.com/office/powerpoint/2010/main" val="1188196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351C-FCB7-6F43-A7CC-F056C1E4D601}"/>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B1C422E5-38DC-D254-296C-A351A0C2780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A421F9C-B963-12D3-4F67-EE9FFFC319AB}"/>
              </a:ext>
            </a:extLst>
          </p:cNvPr>
          <p:cNvSpPr txBox="1"/>
          <p:nvPr/>
        </p:nvSpPr>
        <p:spPr>
          <a:xfrm>
            <a:off x="480164" y="1402291"/>
            <a:ext cx="6709776" cy="4053417"/>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भविष्यद्वाणी हमारे दैनिक जीवन, हमारे घरों, परिवारों, कार्यस्थलों, समुदायों, राष्ट्रों,</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हर क्षेत्र में बुद्धि के आत्मा की अभिव्यक्तियाँ ला रही है, ताकि परमेश्वर की महिमा प्रकट हो और उसका राज्य पृथ्वी पर आगे बढ़े। </a:t>
            </a:r>
          </a:p>
        </p:txBody>
      </p:sp>
    </p:spTree>
    <p:extLst>
      <p:ext uri="{BB962C8B-B14F-4D97-AF65-F5344CB8AC3E}">
        <p14:creationId xmlns:p14="http://schemas.microsoft.com/office/powerpoint/2010/main" val="348431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ald eagle&#10;&#10;AI-generated content may be incorrect.">
            <a:extLst>
              <a:ext uri="{FF2B5EF4-FFF2-40B4-BE49-F238E27FC236}">
                <a16:creationId xmlns:a16="http://schemas.microsoft.com/office/drawing/2014/main" id="{63B11099-22BC-713D-8CCA-D8705259D63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0E4B99E-350F-8016-33AE-40FC3584DFEF}"/>
              </a:ext>
            </a:extLst>
          </p:cNvPr>
          <p:cNvSpPr txBox="1"/>
          <p:nvPr/>
        </p:nvSpPr>
        <p:spPr>
          <a:xfrm>
            <a:off x="655528"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बुद्धि की आत्मा</a:t>
            </a:r>
          </a:p>
        </p:txBody>
      </p:sp>
    </p:spTree>
    <p:extLst>
      <p:ext uri="{BB962C8B-B14F-4D97-AF65-F5344CB8AC3E}">
        <p14:creationId xmlns:p14="http://schemas.microsoft.com/office/powerpoint/2010/main" val="70821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E68B0-EAF8-E1D7-4210-8B661F87C9C1}"/>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D0D649F6-C7BE-A642-BB50-7A798050409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F65C309-4484-ED91-8FDA-E96CE033B4E5}"/>
              </a:ext>
            </a:extLst>
          </p:cNvPr>
          <p:cNvSpPr txBox="1"/>
          <p:nvPr/>
        </p:nvSpPr>
        <p:spPr>
          <a:xfrm>
            <a:off x="655528" y="1069892"/>
            <a:ext cx="6459256" cy="471821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भविष्यद्वाणीपूर्ण का अर्थ है कि बुद्धि के आत्मा की अभिव्यक्तियाँ हमारे दैनिक जीवन में प्रकट हों, हमारे घरों, परिवारों, कार्यस्थलों, समुदायों, राष्ट्रों और सभी क्षेत्रों में, ताकि परमेश्वर की महिमा प्रकट हो और उसका राज्य पृथ्वी पर आगे बढ़े।</a:t>
            </a:r>
          </a:p>
        </p:txBody>
      </p:sp>
    </p:spTree>
    <p:extLst>
      <p:ext uri="{BB962C8B-B14F-4D97-AF65-F5344CB8AC3E}">
        <p14:creationId xmlns:p14="http://schemas.microsoft.com/office/powerpoint/2010/main" val="416813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bald eagle&#10;&#10;AI-generated content may be incorrect.">
            <a:extLst>
              <a:ext uri="{FF2B5EF4-FFF2-40B4-BE49-F238E27FC236}">
                <a16:creationId xmlns:a16="http://schemas.microsoft.com/office/drawing/2014/main" id="{F03652E9-756A-F632-84B3-A4535460316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B3AE258-571A-DDCB-3CCA-298ABEF0ED6C}"/>
              </a:ext>
            </a:extLst>
          </p:cNvPr>
          <p:cNvSpPr txBox="1"/>
          <p:nvPr/>
        </p:nvSpPr>
        <p:spPr>
          <a:xfrm>
            <a:off x="630477"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11:2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का आत्मा, बुद्धि और समझ का आत्मा, युक्‍ति और पराक्रम का आत्मा, और ज्ञान और यहोवा के भय का आत्मा उस पर ठहरा रहेगा।</a:t>
            </a:r>
          </a:p>
        </p:txBody>
      </p:sp>
    </p:spTree>
    <p:extLst>
      <p:ext uri="{BB962C8B-B14F-4D97-AF65-F5344CB8AC3E}">
        <p14:creationId xmlns:p14="http://schemas.microsoft.com/office/powerpoint/2010/main" val="297079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0755-307F-5BA3-F640-DC571A661415}"/>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2E0425A1-6696-F6BF-769A-7F83DD9BE01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1E1BF05-FE2C-A965-428C-1B69FFCAA7C6}"/>
              </a:ext>
            </a:extLst>
          </p:cNvPr>
          <p:cNvSpPr txBox="1"/>
          <p:nvPr/>
        </p:nvSpPr>
        <p:spPr>
          <a:xfrm>
            <a:off x="480164" y="130065"/>
            <a:ext cx="6947770" cy="664797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28:3-8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और जितनों के हृदय में बुद्धि है, जिनको मैं ने बुद्धि देनेवाली आत्मा से परिपूर्ण किया है, उनको तू हारून के वस्त्र बनाने की आज्ञा दे कि वह मेरे निमित्त याजक का काम करने के लिये पवित्र बने।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जो वस्त्र उन्हें बनाने होंगे वे ये हैं, अर्थात् सीनाबन्द, और एपोद, और बागा, चारखाने का अंगरखा, पगड़ी और कमरबन्द; ये ही पवित्र वस्त्र तेरे भाई हारून और उसके पुत्रों के लिये बनाए जाएँ कि वे मेरे लिये याजक का काम करें।</a:t>
            </a:r>
          </a:p>
        </p:txBody>
      </p:sp>
    </p:spTree>
    <p:extLst>
      <p:ext uri="{BB962C8B-B14F-4D97-AF65-F5344CB8AC3E}">
        <p14:creationId xmlns:p14="http://schemas.microsoft.com/office/powerpoint/2010/main" val="398983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9B45-8D0E-42F9-6693-22E6B3CDD7CD}"/>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4A1BBD80-ECDA-61AB-80AB-21E0C7D8DE0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DB333B7-4F1C-4947-7E68-4DE7F69E043D}"/>
              </a:ext>
            </a:extLst>
          </p:cNvPr>
          <p:cNvSpPr txBox="1"/>
          <p:nvPr/>
        </p:nvSpPr>
        <p:spPr>
          <a:xfrm>
            <a:off x="542794" y="1459230"/>
            <a:ext cx="6847562"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28:3-8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और वे सोने और नीले और बैंजनी और लाल रंग का और सूक्ष्म सनी का कपड़ा लें।</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“वे एपोद को सोने और नीले, बैंजनी और लाल रंग के कपड़े का और बटी हुई सूक्ष्म सनी के कपड़े का बनाएँ, जो कि निपुण कढ़ाई के काम करनेवाले के हाथ का काम हो।</a:t>
            </a:r>
          </a:p>
        </p:txBody>
      </p:sp>
    </p:spTree>
    <p:extLst>
      <p:ext uri="{BB962C8B-B14F-4D97-AF65-F5344CB8AC3E}">
        <p14:creationId xmlns:p14="http://schemas.microsoft.com/office/powerpoint/2010/main" val="421078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BF78-3324-8AFA-A163-8E1230AA6813}"/>
            </a:ext>
          </a:extLst>
        </p:cNvPr>
        <p:cNvGrpSpPr/>
        <p:nvPr/>
      </p:nvGrpSpPr>
      <p:grpSpPr>
        <a:xfrm>
          <a:off x="0" y="0"/>
          <a:ext cx="0" cy="0"/>
          <a:chOff x="0" y="0"/>
          <a:chExt cx="0" cy="0"/>
        </a:xfrm>
      </p:grpSpPr>
      <p:pic>
        <p:nvPicPr>
          <p:cNvPr id="5" name="Picture 4" descr="A close-up of a bald eagle&#10;&#10;AI-generated content may be incorrect.">
            <a:extLst>
              <a:ext uri="{FF2B5EF4-FFF2-40B4-BE49-F238E27FC236}">
                <a16:creationId xmlns:a16="http://schemas.microsoft.com/office/drawing/2014/main" id="{3DF5B791-C0ED-4302-5C71-89968739EE8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A7C425F-9F8B-9141-1EBD-76603EFDBFBD}"/>
              </a:ext>
            </a:extLst>
          </p:cNvPr>
          <p:cNvSpPr txBox="1"/>
          <p:nvPr/>
        </p:nvSpPr>
        <p:spPr>
          <a:xfrm>
            <a:off x="517742" y="1188386"/>
            <a:ext cx="6847562"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28:3-8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वह इस तरह से जोड़ा जाए कि उसके दोनों कन्धों के सिरे आपस में मिले रहें।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और एपोद पर जो काढ़ा हुआ पटुका होगा उसकी बनावट उसी के समान हो, और वे दोनों बिना जोड़ के हों, और सोने और नीले, बैंजनी और लाल रंगवाले और बटी हुई सूक्ष्म सनीवाले कपड़े के हों।</a:t>
            </a:r>
          </a:p>
        </p:txBody>
      </p:sp>
    </p:spTree>
    <p:extLst>
      <p:ext uri="{BB962C8B-B14F-4D97-AF65-F5344CB8AC3E}">
        <p14:creationId xmlns:p14="http://schemas.microsoft.com/office/powerpoint/2010/main" val="307498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DE7D1-16BD-453F-7365-AED6A819670E}"/>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A2BE4822-0C70-23FF-5E20-18C17DC361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799C74-0DD5-DB56-CB6D-473D016E849B}"/>
              </a:ext>
            </a:extLst>
          </p:cNvPr>
          <p:cNvSpPr txBox="1"/>
          <p:nvPr/>
        </p:nvSpPr>
        <p:spPr>
          <a:xfrm>
            <a:off x="505216" y="1069892"/>
            <a:ext cx="6697250" cy="471821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बुद्धि के आत्मा की भविष्यद्वाणीपूर्ण अभिव्यक्तियाँ हमें</a:t>
            </a:r>
            <a:r>
              <a:rPr lang="en-US" sz="3600" b="1" dirty="0">
                <a:solidFill>
                  <a:schemeClr val="bg1"/>
                </a:solidFill>
                <a:effectLst/>
                <a:latin typeface="Calibri" panose="020F0502020204030204" pitchFamily="34" charset="0"/>
                <a:cs typeface="Calibri" panose="020F0502020204030204" pitchFamily="34" charset="0"/>
              </a:rPr>
              <a:t>:</a:t>
            </a: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प्रतिभाशाली (पद 3), </a:t>
            </a:r>
            <a:endParaRPr lang="en-US" sz="3600" b="1" dirty="0">
              <a:solidFill>
                <a:schemeClr val="bg1"/>
              </a:solidFill>
              <a:effectLst/>
              <a:latin typeface="Calibri" panose="020F0502020204030204" pitchFamily="34" charset="0"/>
              <a:cs typeface="Calibri" panose="020F0502020204030204" pitchFamily="34" charset="0"/>
            </a:endParaRP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कुशल (पद 4), </a:t>
            </a:r>
            <a:endParaRPr lang="en-US" sz="3600" b="1" dirty="0">
              <a:solidFill>
                <a:schemeClr val="bg1"/>
              </a:solidFill>
              <a:effectLst/>
              <a:latin typeface="Calibri" panose="020F0502020204030204" pitchFamily="34" charset="0"/>
              <a:cs typeface="Calibri" panose="020F0502020204030204" pitchFamily="34" charset="0"/>
            </a:endParaRP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सृजनशील (पद 6) और</a:t>
            </a:r>
            <a:endParaRPr lang="en-US" sz="3600" b="1" dirty="0">
              <a:solidFill>
                <a:schemeClr val="bg1"/>
              </a:solidFill>
              <a:effectLst/>
              <a:latin typeface="Calibri" panose="020F0502020204030204" pitchFamily="34" charset="0"/>
              <a:cs typeface="Calibri" panose="020F0502020204030204" pitchFamily="34" charset="0"/>
            </a:endParaRPr>
          </a:p>
          <a:p>
            <a:pPr marL="571500" indent="-571500">
              <a:lnSpc>
                <a:spcPct val="12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चतुर/उद्भावनाशील (पद 8) बनाती हैं।</a:t>
            </a:r>
          </a:p>
        </p:txBody>
      </p:sp>
    </p:spTree>
    <p:extLst>
      <p:ext uri="{BB962C8B-B14F-4D97-AF65-F5344CB8AC3E}">
        <p14:creationId xmlns:p14="http://schemas.microsoft.com/office/powerpoint/2010/main" val="3016360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15468</TotalTime>
  <Words>1109</Words>
  <Application>Microsoft Macintosh PowerPoint</Application>
  <PresentationFormat>Widescreen</PresentationFormat>
  <Paragraphs>94</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2960</cp:revision>
  <dcterms:created xsi:type="dcterms:W3CDTF">2022-04-28T10:27:37Z</dcterms:created>
  <dcterms:modified xsi:type="dcterms:W3CDTF">2025-10-10T08:13:38Z</dcterms:modified>
</cp:coreProperties>
</file>