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7" r:id="rId2"/>
    <p:sldId id="384" r:id="rId3"/>
    <p:sldId id="352" r:id="rId4"/>
    <p:sldId id="385" r:id="rId5"/>
    <p:sldId id="386" r:id="rId6"/>
    <p:sldId id="387" r:id="rId7"/>
    <p:sldId id="388" r:id="rId8"/>
    <p:sldId id="389" r:id="rId9"/>
    <p:sldId id="390" r:id="rId10"/>
    <p:sldId id="391"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10" r:id="rId28"/>
    <p:sldId id="411" r:id="rId29"/>
    <p:sldId id="412" r:id="rId30"/>
    <p:sldId id="413" r:id="rId31"/>
    <p:sldId id="414" r:id="rId32"/>
    <p:sldId id="4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A1932-04CF-02E7-133C-9CC94DD97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0149E-259E-DD4C-36E4-838EBB917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9BB46-0B01-4012-9B6D-C7988768F7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D7A6A0-79F0-E6C5-D56D-B5BD5283A60C}"/>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58616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F6742-9CFB-9344-9DF7-AED29B2BA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07B24-B475-3AEF-EB47-4314847C9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CC370-D524-9D56-5FA4-BB89B2F6CA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AC0E91-0B11-AD1B-73E2-26B9382BD189}"/>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90985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325A1-7234-2DE3-D7B2-C4758EBC1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1ECE2-C63F-7862-4170-FE07207CB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C1442-529A-AE13-D68C-CDEF46FE50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F47A0-40DA-AB16-3854-0712E3A8A434}"/>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93401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9265-EA55-F7B5-4372-F3AFE85D5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625F7-83A6-4236-0C21-8A948FF25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FFB79-B061-3289-8A5A-B45B7F2F3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C6CC2F-7B10-A38D-643F-E40026896E43}"/>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98490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7786-C368-30D4-8061-7DB7C4F73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92EBA-4C67-30F1-B628-8CE4419DE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236C4-A512-AD3B-3C18-81E65D68B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A79250-E230-947A-0F0B-DC4907B96857}"/>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26791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7303-887A-391D-54DA-DD93AF1DA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B5870-83DC-ECA2-27A3-E1B7F2BF3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43269-469D-AA14-B4DE-5A7CB6CAE5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FCCC68-894D-D791-5925-1DDE92024DB8}"/>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88351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F1DD1-F6FD-FB55-1024-D87E7C28B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4565B-301B-3489-88B6-4C843EAF7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FCE6E-99A2-C573-695E-EA5921271C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7173C9-3E44-534B-0D1E-D110B2A391CA}"/>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536710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12EF7-A6B4-D67A-9651-C739205FB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B4E5F-F0A8-490E-5F54-FBAFBC816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4155B-861C-D01E-D310-FEA376AED9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16554D-ED0D-9F1B-9E00-872573032D62}"/>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01692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C1738-656B-B0C5-C3A2-A413FD7BF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7FCD7-C443-FD35-D97E-1A9A0F63E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DC673-8407-6234-ED37-9921DA1E59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5A3C21-8677-347F-57FF-4F54F8EDD204}"/>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20335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2AD34-DDBF-80C9-E67F-7459EBE25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A814B-2B23-0BB1-E5F4-8C953AFB7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41980-2FED-347D-C6B0-C4A3FF44BE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9A79F8-03A2-E98D-8560-D46BDBD994AF}"/>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12442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DE38C-5D0D-5630-0FA3-7711BDD9E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39259-6468-EE16-1F9F-A21AADDBC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1A68F-705A-0C4D-963A-9E3C05BD1B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B54989-1C51-8A19-0CDF-3A168224521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49511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3BD0C-803D-E75B-2F7D-18638C6D4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E4D72-DF4B-9CE3-0310-4AEC3597D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68861-A36F-F334-6844-3B8D924AB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613256-4BAA-61A0-8594-4D84AD622D3E}"/>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09002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1A7FB-1B97-378C-31BA-F5C2858F3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165A5-7EA2-03CA-22FE-3660F42C3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BE9B5-FFE1-8B94-D387-C021489264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9A390C-6974-1A1F-BCD9-E602B1AD1A8F}"/>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240852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97830-C143-8B78-EA5B-ACE2231E6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D6C24-37BC-D631-2975-91EAB19E6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8AD81-6E73-6929-DE6E-7B7020E786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6381FA-6DE0-1914-07DE-E58EFF8F33BC}"/>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2112379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7C41C-25D8-2A8B-CDD1-D08FF2574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542F8-277C-AAB7-5AB3-14E4E74B0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DB359-7745-90A3-3A72-F068208EA0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3D94F-6089-CE03-8841-D0DF19A8255D}"/>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2145978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33089-C59F-278A-92BA-C738A4E4F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36F89-7B06-0367-3742-7F92F7D3F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28859-2A35-399E-D2E9-6DA4CDD715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15F094-21DA-6660-A8E0-DF419AA0D5B1}"/>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87910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7B88-550F-7E1B-5370-DFDC51A1C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2DA40-F5E2-2387-4FAB-91FD86459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FE4AC-4EC8-7D0D-26F3-9FC00BD5AA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CC45D2-5A49-7121-1837-C1C4A214B126}"/>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1462258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19348-E58E-F081-181F-11953AF98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FAAD0-93F8-8D0C-EF6B-1422695C7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4D828-8A6F-3177-BD3F-6404B2F10D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29CA2-F381-DC77-EF13-A2E26A484326}"/>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1160317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3DEC-0956-647E-1D4E-529DC504A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45E53-5267-11EB-FE0C-C52FFE088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F946E-ADA9-8291-7A2A-CA0ECAE134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D48A7-3FE8-61E8-9A96-A7460B8C68E3}"/>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1515857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4490B-2596-141D-89F0-3DF751569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66A28-F1A9-D5F2-D2B5-BDAE00E03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1B867-49F4-CE46-5A96-F9FB3E87F8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DB82A-D783-FDFC-D54D-5A5E334C28E8}"/>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186160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284EE-CE65-103D-2E00-14B15877F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BD4FF-5D0A-7EB9-A188-0FE6196EC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E40A2-C261-AE34-2721-50AE8F6E7C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30E023-AD7B-493D-5A4A-D7690CED70BD}"/>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207792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E588-71A6-3936-9ED5-6A328196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2CC1-7DFE-07BA-3E5D-E32E295A1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3F8B1-0019-F8C1-C0A4-81B196F67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0772CC-5410-663D-53DC-00CF6C0F990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315217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3D948-6DC4-32BC-1AC9-84B8B36B2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31BF6-8AD0-48E0-D465-E4B04BEE4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D93A9-EDEE-612F-B051-0083C97E85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291725-CE6D-A881-93A8-B628F538E534}"/>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1465957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8B04-D5CC-D46F-E021-3B2309328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DE134-83D2-A807-6200-0EE0995E1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396DA-C674-A7D7-DDD8-B6E63E6D0B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3065B1-4876-BFEB-5948-E682123B5418}"/>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694602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0A0A3-4BE5-AF7B-CC7F-5ED4A030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CF6B7-4DDC-2448-28F5-71197311F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CA09D-7F2F-FCB0-C50A-3D1A73B08E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DED28E-B4ED-2533-F7D0-98950F9E3873}"/>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146637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5B987-53E0-7973-B7BA-857C8CA63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D0E61-C7D6-C1AA-812B-4D7F9AF16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7E886-4FF4-B036-2914-BB3772DF41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739310-0118-A582-87E9-38DED0FEFC0F}"/>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84253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9146-1441-1880-396C-62265E7D6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9B5CC-9F5A-6683-CAA5-5F38583D5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EB9A7-4C9C-0BAC-E977-9EBC6C43F6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1722C2-B5BE-69CB-1B09-0A270A6053E2}"/>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99891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8CB24-42F4-C665-A9B8-27D45183B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04354-40D3-C8CE-B132-FE19C0595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77B40-DC92-3CCA-55D5-1898B5AD62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2A52B5-493D-6BA7-494D-D5B30F10A419}"/>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99121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63DC-4D57-C033-6250-136F6F5D6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42864-3607-B771-0864-ED3A985B4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7CC7A-A6A0-0AD6-9094-7741DBE4D8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74C50E-A00F-86AC-1232-3FA108363CC1}"/>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34534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2FA0A-65D1-2235-BA21-600CA15F3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A4A4F-2DCE-AA0A-D997-776F7A667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E20C1-A448-1130-F08C-B033237A34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86EDF-E00C-A956-D7FC-83A3AD028E65}"/>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81604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2E609-50AE-9B8C-7FF0-CE073BE2B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28756-64AD-FFF2-1948-A33148057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0DB7F-9204-29A0-7578-6FBA62843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8B4D3F-BD3D-C244-9AE7-00F121FBC1BE}"/>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46781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12/5/25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12/5/25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69" name="Rectangle 6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standing in front of a white dove&#10;&#10;AI-generated content may be incorrect.">
            <a:extLst>
              <a:ext uri="{FF2B5EF4-FFF2-40B4-BE49-F238E27FC236}">
                <a16:creationId xmlns:a16="http://schemas.microsoft.com/office/drawing/2014/main" id="{C7287391-7E16-DE3B-29E9-C61C0983226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43649-7DD0-5B85-199E-C59A7A4BD0EE}"/>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A4154CF3-8838-ABAA-2F6F-B92ECF25EF6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32D72AF4-5220-89F7-A4AE-0BAAD1DFCBFB}"/>
              </a:ext>
            </a:extLst>
          </p:cNvPr>
          <p:cNvSpPr txBox="1"/>
          <p:nvPr/>
        </p:nvSpPr>
        <p:spPr>
          <a:xfrm>
            <a:off x="580374" y="1730073"/>
            <a:ext cx="6384098"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यूहन्ना 1:14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और वचन देहधारी हुआ; और अनुग्रह और सच्‍चाई से परिपूर्ण होकर हमारे बीच में डेरा किया, और हम ने उसकी ऐसी महिमा देखी, जैसी पिता के एकलौते की महिमा।</a:t>
            </a:r>
          </a:p>
        </p:txBody>
      </p:sp>
    </p:spTree>
    <p:extLst>
      <p:ext uri="{BB962C8B-B14F-4D97-AF65-F5344CB8AC3E}">
        <p14:creationId xmlns:p14="http://schemas.microsoft.com/office/powerpoint/2010/main" val="33863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18BF4-1A57-1225-C291-2553C5CF4452}"/>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27B6B9B9-E578-E376-948D-FBABD612836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CC5F0F0-32EB-44F7-6E59-6B8C38E6D677}"/>
              </a:ext>
            </a:extLst>
          </p:cNvPr>
          <p:cNvSpPr txBox="1"/>
          <p:nvPr/>
        </p:nvSpPr>
        <p:spPr>
          <a:xfrm>
            <a:off x="480164" y="979868"/>
            <a:ext cx="6070777" cy="4898264"/>
          </a:xfrm>
          <a:prstGeom prst="rect">
            <a:avLst/>
          </a:prstGeom>
          <a:noFill/>
        </p:spPr>
        <p:txBody>
          <a:bodyPr wrap="square" rtlCol="0">
            <a:spAutoFit/>
          </a:bodyPr>
          <a:lstStyle/>
          <a:p>
            <a:pPr marL="185738" indent="-185738">
              <a:lnSpc>
                <a:spcPct val="110000"/>
              </a:lnSpc>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 </a:t>
            </a:r>
            <a:r>
              <a:rPr lang="hi-IN" sz="3600" dirty="0">
                <a:solidFill>
                  <a:schemeClr val="bg1"/>
                </a:solidFill>
                <a:effectLst/>
                <a:latin typeface="Calibri" panose="020F0502020204030204" pitchFamily="34" charset="0"/>
                <a:cs typeface="Calibri" panose="020F0502020204030204" pitchFamily="34" charset="0"/>
              </a:rPr>
              <a:t>हम उसके पदचिन्हों पर चलने के लिये बुलाए गए हैं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en-US" sz="3600" dirty="0">
                <a:solidFill>
                  <a:schemeClr val="bg1"/>
                </a:solidFill>
                <a:effectLst/>
                <a:latin typeface="Calibri" panose="020F0502020204030204" pitchFamily="34" charset="0"/>
                <a:cs typeface="Calibri" panose="020F0502020204030204" pitchFamily="34" charset="0"/>
              </a:rPr>
              <a:t>  </a:t>
            </a:r>
            <a:r>
              <a:rPr lang="hi-IN" sz="3600" dirty="0">
                <a:solidFill>
                  <a:schemeClr val="bg1"/>
                </a:solidFill>
                <a:effectLst/>
                <a:latin typeface="Calibri" panose="020F0502020204030204" pitchFamily="34" charset="0"/>
                <a:cs typeface="Calibri" panose="020F0502020204030204" pitchFamily="34" charset="0"/>
              </a:rPr>
              <a:t>(1 यूहन्ना 2:6)।</a:t>
            </a:r>
          </a:p>
          <a:p>
            <a:pPr marL="185738" indent="-185738">
              <a:lnSpc>
                <a:spcPct val="50000"/>
              </a:lnSpc>
              <a:buFont typeface="Arial" panose="020B0604020202020204" pitchFamily="34" charset="0"/>
              <a:buChar char="•"/>
            </a:pPr>
            <a:endParaRPr lang="hi-IN" sz="3600" dirty="0">
              <a:solidFill>
                <a:schemeClr val="bg1"/>
              </a:solidFill>
              <a:effectLst/>
              <a:latin typeface="Calibri" panose="020F0502020204030204" pitchFamily="34" charset="0"/>
              <a:cs typeface="Calibri" panose="020F0502020204030204" pitchFamily="34" charset="0"/>
            </a:endParaRPr>
          </a:p>
          <a:p>
            <a:pPr marL="185738" indent="-185738">
              <a:lnSpc>
                <a:spcPct val="110000"/>
              </a:lnSpc>
              <a:buFont typeface="Arial" panose="020B0604020202020204" pitchFamily="34" charset="0"/>
              <a:buChar char="•"/>
            </a:pPr>
            <a:r>
              <a:rPr lang="en-US" sz="3600" dirty="0">
                <a:solidFill>
                  <a:schemeClr val="bg1"/>
                </a:solidFill>
                <a:effectLst/>
                <a:latin typeface="Calibri" panose="020F0502020204030204" pitchFamily="34" charset="0"/>
                <a:cs typeface="Calibri" panose="020F0502020204030204" pitchFamily="34" charset="0"/>
              </a:rPr>
              <a:t> </a:t>
            </a:r>
            <a:r>
              <a:rPr lang="hi-IN" sz="3600" dirty="0">
                <a:solidFill>
                  <a:schemeClr val="bg1"/>
                </a:solidFill>
                <a:effectLst/>
                <a:latin typeface="Calibri" panose="020F0502020204030204" pitchFamily="34" charset="0"/>
                <a:cs typeface="Calibri" panose="020F0502020204030204" pitchFamily="34" charset="0"/>
              </a:rPr>
              <a:t>यीशु पुत्रत्व की महिमा में चला (यूहन्ना 17:5)।</a:t>
            </a:r>
          </a:p>
          <a:p>
            <a:pPr marL="185738" indent="-185738">
              <a:lnSpc>
                <a:spcPct val="50000"/>
              </a:lnSpc>
              <a:buFont typeface="Arial" panose="020B0604020202020204" pitchFamily="34" charset="0"/>
              <a:buChar char="•"/>
            </a:pPr>
            <a:endParaRPr lang="hi-IN" sz="3600" dirty="0">
              <a:solidFill>
                <a:schemeClr val="bg1"/>
              </a:solidFill>
              <a:effectLst/>
              <a:latin typeface="Calibri" panose="020F0502020204030204" pitchFamily="34" charset="0"/>
              <a:cs typeface="Calibri" panose="020F0502020204030204" pitchFamily="34" charset="0"/>
            </a:endParaRPr>
          </a:p>
          <a:p>
            <a:pPr marL="185738" indent="-185738">
              <a:lnSpc>
                <a:spcPct val="110000"/>
              </a:lnSpc>
              <a:buFont typeface="Arial" panose="020B0604020202020204" pitchFamily="34" charset="0"/>
              <a:buChar char="•"/>
            </a:pPr>
            <a:r>
              <a:rPr lang="en-US" sz="3600" dirty="0">
                <a:solidFill>
                  <a:schemeClr val="bg1"/>
                </a:solidFill>
                <a:effectLst/>
                <a:latin typeface="Calibri" panose="020F0502020204030204" pitchFamily="34" charset="0"/>
                <a:cs typeface="Calibri" panose="020F0502020204030204" pitchFamily="34" charset="0"/>
              </a:rPr>
              <a:t> </a:t>
            </a:r>
            <a:r>
              <a:rPr lang="hi-IN" sz="3600" dirty="0">
                <a:solidFill>
                  <a:schemeClr val="bg1"/>
                </a:solidFill>
                <a:effectLst/>
                <a:latin typeface="Calibri" panose="020F0502020204030204" pitchFamily="34" charset="0"/>
                <a:cs typeface="Calibri" panose="020F0502020204030204" pitchFamily="34" charset="0"/>
              </a:rPr>
              <a:t>पुत्रत्व की महिमा विश्वासियों के लिये उपलब्ध है (यूहन्ना 17:22)।</a:t>
            </a:r>
          </a:p>
        </p:txBody>
      </p:sp>
    </p:spTree>
    <p:extLst>
      <p:ext uri="{BB962C8B-B14F-4D97-AF65-F5344CB8AC3E}">
        <p14:creationId xmlns:p14="http://schemas.microsoft.com/office/powerpoint/2010/main" val="20128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051E6-7677-3D4C-522C-F1061DEEAFDB}"/>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75CF90FE-DACB-BBDA-F0B6-F4F0AA7336F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BE07966-03F7-4F2B-0CF1-7E8B6DEB3FFA}"/>
              </a:ext>
            </a:extLst>
          </p:cNvPr>
          <p:cNvSpPr txBox="1"/>
          <p:nvPr/>
        </p:nvSpPr>
        <p:spPr>
          <a:xfrm>
            <a:off x="592898" y="972943"/>
            <a:ext cx="6070777" cy="4912114"/>
          </a:xfrm>
          <a:prstGeom prst="rect">
            <a:avLst/>
          </a:prstGeom>
          <a:noFill/>
        </p:spPr>
        <p:txBody>
          <a:bodyPr wrap="square" rtlCol="0">
            <a:spAutoFit/>
          </a:bodyPr>
          <a:lstStyle/>
          <a:p>
            <a:pPr>
              <a:lnSpc>
                <a:spcPct val="130000"/>
              </a:lnSpc>
            </a:pPr>
            <a:r>
              <a:rPr lang="hi-IN" sz="3600" b="1" dirty="0">
                <a:solidFill>
                  <a:schemeClr val="bg1"/>
                </a:solidFill>
                <a:effectLst/>
                <a:latin typeface="Calibri" panose="020F0502020204030204" pitchFamily="34" charset="0"/>
                <a:cs typeface="Calibri" panose="020F0502020204030204" pitchFamily="34" charset="0"/>
              </a:rPr>
              <a:t>यीशु के माध्यम से महिमा का प्रदर्शन</a:t>
            </a:r>
            <a:endParaRPr lang="en-US" sz="3600" b="1" dirty="0">
              <a:solidFill>
                <a:schemeClr val="bg1"/>
              </a:solidFill>
              <a:latin typeface="Calibri" panose="020F0502020204030204" pitchFamily="34" charset="0"/>
              <a:cs typeface="Calibri" panose="020F0502020204030204" pitchFamily="34" charset="0"/>
            </a:endParaRPr>
          </a:p>
          <a:p>
            <a:pPr>
              <a:lnSpc>
                <a:spcPct val="120000"/>
              </a:lnSpc>
            </a:pPr>
            <a:r>
              <a:rPr lang="hi-IN" sz="3600" dirty="0">
                <a:solidFill>
                  <a:schemeClr val="bg1"/>
                </a:solidFill>
                <a:latin typeface="Calibri" panose="020F0502020204030204" pitchFamily="34" charset="0"/>
                <a:cs typeface="Calibri" panose="020F0502020204030204" pitchFamily="34" charset="0"/>
              </a:rPr>
              <a:t>• अनुग्रह </a:t>
            </a:r>
            <a:r>
              <a:rPr lang="hi-IN" sz="3600" dirty="0">
                <a:solidFill>
                  <a:schemeClr val="bg1"/>
                </a:solidFill>
                <a:effectLst/>
                <a:latin typeface="Calibri" panose="020F0502020204030204" pitchFamily="34" charset="0"/>
                <a:cs typeface="Calibri" panose="020F0502020204030204" pitchFamily="34" charset="0"/>
              </a:rPr>
              <a:t>(चरित्र, सद्गुण) और सत्य (सच्चाई, शुद्धता, पवित्रता, प्रकाश, बुद्धि) — यूहन्ना 1:14</a:t>
            </a:r>
          </a:p>
          <a:p>
            <a:pPr>
              <a:lnSpc>
                <a:spcPct val="50000"/>
              </a:lnSpc>
            </a:pPr>
            <a:endParaRPr lang="en-US" sz="3600" dirty="0">
              <a:solidFill>
                <a:schemeClr val="bg1"/>
              </a:solidFill>
              <a:effectLst/>
              <a:latin typeface="Calibri" panose="020F0502020204030204" pitchFamily="34" charset="0"/>
              <a:cs typeface="Calibri" panose="020F0502020204030204" pitchFamily="34" charset="0"/>
            </a:endParaRPr>
          </a:p>
          <a:p>
            <a:r>
              <a:rPr lang="hi-IN" sz="3600" dirty="0">
                <a:solidFill>
                  <a:schemeClr val="bg1"/>
                </a:solidFill>
                <a:effectLst/>
                <a:latin typeface="Calibri" panose="020F0502020204030204" pitchFamily="34" charset="0"/>
                <a:cs typeface="Calibri" panose="020F0502020204030204" pitchFamily="34" charset="0"/>
              </a:rPr>
              <a:t>• चंगाइयाँ, चमत्कार, और अलौकिक कार्य — यूहन्ना 2:11</a:t>
            </a:r>
          </a:p>
        </p:txBody>
      </p:sp>
    </p:spTree>
    <p:extLst>
      <p:ext uri="{BB962C8B-B14F-4D97-AF65-F5344CB8AC3E}">
        <p14:creationId xmlns:p14="http://schemas.microsoft.com/office/powerpoint/2010/main" val="276180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A565C-977F-6EF6-6430-F3B8D592E6A3}"/>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C440EFDA-8AE3-3C25-4F00-F9C2CA5B159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FE96AAB-FC9C-759D-EDA2-A62909B35490}"/>
              </a:ext>
            </a:extLst>
          </p:cNvPr>
          <p:cNvSpPr txBox="1"/>
          <p:nvPr/>
        </p:nvSpPr>
        <p:spPr>
          <a:xfrm>
            <a:off x="668055"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परमेश्वर अपनी कलीसिया को महिमा से भरना चाहता है</a:t>
            </a:r>
          </a:p>
        </p:txBody>
      </p:sp>
    </p:spTree>
    <p:extLst>
      <p:ext uri="{BB962C8B-B14F-4D97-AF65-F5344CB8AC3E}">
        <p14:creationId xmlns:p14="http://schemas.microsoft.com/office/powerpoint/2010/main" val="68701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20F0-EDBC-82B3-D64E-91EB55060873}"/>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36AF4028-AC4B-F36A-CD73-95D99659637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14C0A44C-D559-2180-6C97-2679073C55A3}"/>
              </a:ext>
            </a:extLst>
          </p:cNvPr>
          <p:cNvSpPr txBox="1"/>
          <p:nvPr/>
        </p:nvSpPr>
        <p:spPr>
          <a:xfrm>
            <a:off x="580374" y="2542603"/>
            <a:ext cx="6384098"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29:43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 इस्राएलियों से वहीं मिला करूँगा और वह तम्बू मेरे तेज से पवित्र किया जाएगा;</a:t>
            </a:r>
          </a:p>
        </p:txBody>
      </p:sp>
    </p:spTree>
    <p:extLst>
      <p:ext uri="{BB962C8B-B14F-4D97-AF65-F5344CB8AC3E}">
        <p14:creationId xmlns:p14="http://schemas.microsoft.com/office/powerpoint/2010/main" val="409152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0E15-9661-F985-A240-9BE48371FC1A}"/>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5C2D398C-CE9F-D3D8-72AA-7EF2A084539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27DE17BE-3A67-BF97-5FA6-75FF48D70C28}"/>
              </a:ext>
            </a:extLst>
          </p:cNvPr>
          <p:cNvSpPr txBox="1"/>
          <p:nvPr/>
        </p:nvSpPr>
        <p:spPr>
          <a:xfrm>
            <a:off x="329852" y="375856"/>
            <a:ext cx="7035451"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हाग्गै 2:7-9</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मैं सारी जातियों को कम्पकपाऊँगा, और सारी जातियों की मनभावनी वस्तुएँ आएँगी; और मैं इस भवन को अपनी महिमा के तेज से भर दूँगा,</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 सेनाओं के यहोवा का यही वचन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चाँदी तो मेरी है, और सोना भी मेरा ही है,</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 सेनाओं के यहोवा की यही वाणी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इस भवन की पिछली महिमा इसकी पहली महिमा से बड़ी होगी,</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 सेनाओं के यहोवा का यही वचन है, </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और इस स्थान में मैं शान्ति दूँगा,</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 सेनाओं के यहोवा की यही वाणी है।</a:t>
            </a:r>
            <a:r>
              <a:rPr lang="en-IN" sz="3200" dirty="0">
                <a:solidFill>
                  <a:schemeClr val="bg1"/>
                </a:solidFill>
                <a:effectLst/>
                <a:latin typeface="Calibri" panose="020F0502020204030204" pitchFamily="34" charset="0"/>
                <a:cs typeface="Calibri" panose="020F0502020204030204" pitchFamily="34" charset="0"/>
              </a:rPr>
              <a:t>”</a:t>
            </a:r>
            <a:endParaRPr lang="hi-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2055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32CA-CDB6-0613-F93A-7F8EA145DF67}"/>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82D9738D-0B12-8904-1F57-24126D750D1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287A732-74DC-BDB9-F227-E12CAC79F313}"/>
              </a:ext>
            </a:extLst>
          </p:cNvPr>
          <p:cNvSpPr txBox="1"/>
          <p:nvPr/>
        </p:nvSpPr>
        <p:spPr>
          <a:xfrm>
            <a:off x="655529" y="2551837"/>
            <a:ext cx="6070777" cy="1754326"/>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परमेश्वर अपनी कलीसिया के माध्यम से अपनी महिमा प्रदर्शित करना चाहता है</a:t>
            </a:r>
          </a:p>
        </p:txBody>
      </p:sp>
    </p:spTree>
    <p:extLst>
      <p:ext uri="{BB962C8B-B14F-4D97-AF65-F5344CB8AC3E}">
        <p14:creationId xmlns:p14="http://schemas.microsoft.com/office/powerpoint/2010/main" val="426336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0F8DD-6230-C20E-38C2-0407E3995D74}"/>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04F74D42-730B-AE14-1D7A-A6C851548E3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E037607B-5BDB-8D29-A960-809EB2F88A0A}"/>
              </a:ext>
            </a:extLst>
          </p:cNvPr>
          <p:cNvSpPr txBox="1"/>
          <p:nvPr/>
        </p:nvSpPr>
        <p:spPr>
          <a:xfrm>
            <a:off x="367430" y="1188386"/>
            <a:ext cx="668472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60:1,2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उठ, प्रकाशमान हो; क्योंकि तेरा प्रकाश आ गया है, और यहोवा का तेज तेरे ऊपर उदय हुआ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देख, पृथ्वी पर तो अन्धियारा और राज्य राज्य के लोगों पर घोर अन्धकार छाया हुआ है; परन्तु तेरे ऊपर यहोवा उदय होगा, और उसका तेज तुझ पर प्रगट होगा।</a:t>
            </a:r>
          </a:p>
        </p:txBody>
      </p:sp>
    </p:spTree>
    <p:extLst>
      <p:ext uri="{BB962C8B-B14F-4D97-AF65-F5344CB8AC3E}">
        <p14:creationId xmlns:p14="http://schemas.microsoft.com/office/powerpoint/2010/main" val="158701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E28D-1AB1-EE5C-895C-9532FCD1B302}"/>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2B3CA63B-4C79-18E4-804A-700C53EA9A7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A9DF282-DEA1-0227-5D58-704CA375C135}"/>
              </a:ext>
            </a:extLst>
          </p:cNvPr>
          <p:cNvSpPr txBox="1"/>
          <p:nvPr/>
        </p:nvSpPr>
        <p:spPr>
          <a:xfrm>
            <a:off x="592899" y="1730073"/>
            <a:ext cx="6684723"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गिनती 14:20,21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यहोवा ने कहा, “तेरी विनती के अनुसार मैं क्षमा करता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परन्तु मेरे जीवन की शपथ सचमुच सारी पृथ्वी यहोवा की महिमा से परिपूर्ण हो जाएगी;</a:t>
            </a:r>
          </a:p>
        </p:txBody>
      </p:sp>
    </p:spTree>
    <p:extLst>
      <p:ext uri="{BB962C8B-B14F-4D97-AF65-F5344CB8AC3E}">
        <p14:creationId xmlns:p14="http://schemas.microsoft.com/office/powerpoint/2010/main" val="299931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035E3-4E5B-DA8F-8C4E-48B4B3DEDBEB}"/>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AD6262CB-6E1D-26EC-20C3-0FFE0837FBA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3211F4A-CD8A-C1E3-309E-B940725B4903}"/>
              </a:ext>
            </a:extLst>
          </p:cNvPr>
          <p:cNvSpPr txBox="1"/>
          <p:nvPr/>
        </p:nvSpPr>
        <p:spPr>
          <a:xfrm>
            <a:off x="655529"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एक कलीसिया के रूप में परमेश्वर की महिमा को प्रकट करना क्या है?</a:t>
            </a:r>
          </a:p>
        </p:txBody>
      </p:sp>
    </p:spTree>
    <p:extLst>
      <p:ext uri="{BB962C8B-B14F-4D97-AF65-F5344CB8AC3E}">
        <p14:creationId xmlns:p14="http://schemas.microsoft.com/office/powerpoint/2010/main" val="391580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1F2CD-3964-FAD4-BA23-4130308628E9}"/>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251A5A7D-FAD1-0458-B88B-2EAC9F5EF2F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451DB504-9157-BBAC-53D1-62F3F0F723AF}"/>
              </a:ext>
            </a:extLst>
          </p:cNvPr>
          <p:cNvSpPr txBox="1"/>
          <p:nvPr/>
        </p:nvSpPr>
        <p:spPr>
          <a:xfrm>
            <a:off x="530269" y="646700"/>
            <a:ext cx="6622093"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इफिसियों 5:25-27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25 हे पतियो, अपनी अपनी पत्नी से प्रेम रखो जैसा मसीह ने भी कलीसिया से प्रेम करके अपने आप को उसके लिये दे दिया</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26 कि उसको वचन के द्वारा जल के स्‍नान से </a:t>
            </a:r>
            <a:r>
              <a:rPr lang="hi-IN" sz="3200" dirty="0">
                <a:solidFill>
                  <a:srgbClr val="FFFF00"/>
                </a:solidFill>
                <a:effectLst/>
                <a:latin typeface="Calibri" panose="020F0502020204030204" pitchFamily="34" charset="0"/>
                <a:cs typeface="Calibri" panose="020F0502020204030204" pitchFamily="34" charset="0"/>
              </a:rPr>
              <a:t>शुद्ध करके पवित्र बनाए</a:t>
            </a:r>
            <a:r>
              <a:rPr lang="hi-IN" sz="3200" dirty="0">
                <a:solidFill>
                  <a:schemeClr val="bg1"/>
                </a:solidFill>
                <a:effectLst/>
                <a:latin typeface="Calibri" panose="020F0502020204030204" pitchFamily="34" charset="0"/>
                <a:cs typeface="Calibri" panose="020F0502020204030204" pitchFamily="34" charset="0"/>
              </a:rPr>
              <a:t>,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27 और उसे एक ऐसी </a:t>
            </a:r>
            <a:r>
              <a:rPr lang="hi-IN" sz="3200" dirty="0">
                <a:solidFill>
                  <a:srgbClr val="FFFF00"/>
                </a:solidFill>
                <a:effectLst/>
                <a:latin typeface="Calibri" panose="020F0502020204030204" pitchFamily="34" charset="0"/>
                <a:cs typeface="Calibri" panose="020F0502020204030204" pitchFamily="34" charset="0"/>
              </a:rPr>
              <a:t>तेजस्वी कलीसिया बनाकर अपने पास खड़ी करे</a:t>
            </a:r>
            <a:r>
              <a:rPr lang="hi-IN" sz="3200" dirty="0">
                <a:solidFill>
                  <a:schemeClr val="bg1"/>
                </a:solidFill>
                <a:effectLst/>
                <a:latin typeface="Calibri" panose="020F0502020204030204" pitchFamily="34" charset="0"/>
                <a:cs typeface="Calibri" panose="020F0502020204030204" pitchFamily="34" charset="0"/>
              </a:rPr>
              <a:t>, जिसमें </a:t>
            </a:r>
            <a:r>
              <a:rPr lang="hi-IN" sz="3200" dirty="0">
                <a:solidFill>
                  <a:srgbClr val="FFFF00"/>
                </a:solidFill>
                <a:effectLst/>
                <a:latin typeface="Calibri" panose="020F0502020204030204" pitchFamily="34" charset="0"/>
                <a:cs typeface="Calibri" panose="020F0502020204030204" pitchFamily="34" charset="0"/>
              </a:rPr>
              <a:t>न कलंक, न झुर्री</a:t>
            </a:r>
            <a:r>
              <a:rPr lang="hi-IN" sz="3200" dirty="0">
                <a:solidFill>
                  <a:schemeClr val="bg1"/>
                </a:solidFill>
                <a:effectLst/>
                <a:latin typeface="Calibri" panose="020F0502020204030204" pitchFamily="34" charset="0"/>
                <a:cs typeface="Calibri" panose="020F0502020204030204" pitchFamily="34" charset="0"/>
              </a:rPr>
              <a:t>, न कोई और ऐसी वस्तु हो वरन् </a:t>
            </a:r>
            <a:r>
              <a:rPr lang="hi-IN" sz="3200" dirty="0">
                <a:solidFill>
                  <a:srgbClr val="FFFF00"/>
                </a:solidFill>
                <a:effectLst/>
                <a:latin typeface="Calibri" panose="020F0502020204030204" pitchFamily="34" charset="0"/>
                <a:cs typeface="Calibri" panose="020F0502020204030204" pitchFamily="34" charset="0"/>
              </a:rPr>
              <a:t>पवित्र और निर्दोष </a:t>
            </a:r>
            <a:r>
              <a:rPr lang="hi-IN" sz="3200" dirty="0">
                <a:solidFill>
                  <a:schemeClr val="bg1"/>
                </a:solidFill>
                <a:effectLst/>
                <a:latin typeface="Calibri" panose="020F0502020204030204" pitchFamily="34" charset="0"/>
                <a:cs typeface="Calibri" panose="020F0502020204030204" pitchFamily="34" charset="0"/>
              </a:rPr>
              <a:t>हो।</a:t>
            </a:r>
          </a:p>
        </p:txBody>
      </p:sp>
    </p:spTree>
    <p:extLst>
      <p:ext uri="{BB962C8B-B14F-4D97-AF65-F5344CB8AC3E}">
        <p14:creationId xmlns:p14="http://schemas.microsoft.com/office/powerpoint/2010/main" val="419768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77B17-49C0-231F-B9D8-42F7CF81D9C6}"/>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99F61EC0-10C8-EA27-BDDD-89D437A74EB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55B8632-CB99-2345-11EF-3CDF0ED46964}"/>
              </a:ext>
            </a:extLst>
          </p:cNvPr>
          <p:cNvSpPr txBox="1"/>
          <p:nvPr/>
        </p:nvSpPr>
        <p:spPr>
          <a:xfrm>
            <a:off x="438411" y="997565"/>
            <a:ext cx="6496833" cy="4862870"/>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प्रारंभिक कलीसिया का उदाहरण:</a:t>
            </a:r>
          </a:p>
          <a:p>
            <a:pPr>
              <a:lnSpc>
                <a:spcPct val="50000"/>
              </a:lnSpc>
            </a:pPr>
            <a:endParaRPr lang="hi-IN" sz="3600" b="1"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लोग परमेश्वर के प्रति पवित्र भय में चलते थे (प्रेरित 2:43; प्रेरित 5:5,11) </a:t>
            </a:r>
          </a:p>
          <a:p>
            <a:pPr>
              <a:lnSpc>
                <a:spcPct val="50000"/>
              </a:lnSpc>
            </a:pPr>
            <a:endParaRPr lang="hi-IN" sz="32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2.</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पाप और अधर्म के लिये कोई सहनशीलता नहीं थी (प्रेरित 5:1</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11; प्रेरित 8:18</a:t>
            </a:r>
            <a:r>
              <a:rPr lang="en-IN" sz="3200" dirty="0">
                <a:solidFill>
                  <a:schemeClr val="bg1"/>
                </a:solidFill>
                <a:effectLst/>
                <a:latin typeface="Calibri" panose="020F0502020204030204" pitchFamily="34" charset="0"/>
                <a:cs typeface="Calibri" panose="020F0502020204030204" pitchFamily="34" charset="0"/>
              </a:rPr>
              <a:t>-</a:t>
            </a:r>
            <a:r>
              <a:rPr lang="hi-IN" sz="3200" dirty="0">
                <a:solidFill>
                  <a:schemeClr val="bg1"/>
                </a:solidFill>
                <a:effectLst/>
                <a:latin typeface="Calibri" panose="020F0502020204030204" pitchFamily="34" charset="0"/>
                <a:cs typeface="Calibri" panose="020F0502020204030204" pitchFamily="34" charset="0"/>
              </a:rPr>
              <a:t>24)</a:t>
            </a:r>
          </a:p>
          <a:p>
            <a:pPr>
              <a:lnSpc>
                <a:spcPct val="50000"/>
              </a:lnSpc>
            </a:pPr>
            <a:endParaRPr lang="hi-IN" sz="32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3.</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परमेश्वर की अलौकिक सामर्थ्य का प्रदर्शन (प्रेरित 3; प्रेरित 16; प्रेरित 19)</a:t>
            </a:r>
          </a:p>
        </p:txBody>
      </p:sp>
    </p:spTree>
    <p:extLst>
      <p:ext uri="{BB962C8B-B14F-4D97-AF65-F5344CB8AC3E}">
        <p14:creationId xmlns:p14="http://schemas.microsoft.com/office/powerpoint/2010/main" val="205706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7FCC-E201-9F50-5BE4-2AD6B337A3B9}"/>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D5FC98F8-AB3D-2CD0-68E8-7C3FE869D23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E7B505F-44FD-1AE8-CAC6-46C657924FDD}"/>
              </a:ext>
            </a:extLst>
          </p:cNvPr>
          <p:cNvSpPr txBox="1"/>
          <p:nvPr/>
        </p:nvSpPr>
        <p:spPr>
          <a:xfrm>
            <a:off x="638828" y="2028616"/>
            <a:ext cx="6496833" cy="2800767"/>
          </a:xfrm>
          <a:prstGeom prst="rect">
            <a:avLst/>
          </a:prstGeom>
          <a:noFill/>
        </p:spPr>
        <p:txBody>
          <a:bodyPr wrap="square" rtlCol="0">
            <a:spAutoFit/>
          </a:bodyPr>
          <a:lstStyle/>
          <a:p>
            <a:r>
              <a:rPr lang="hi-IN" sz="3200" dirty="0">
                <a:solidFill>
                  <a:schemeClr val="bg1"/>
                </a:solidFill>
                <a:effectLst/>
                <a:latin typeface="Calibri" panose="020F0502020204030204" pitchFamily="34" charset="0"/>
                <a:cs typeface="Calibri" panose="020F0502020204030204" pitchFamily="34" charset="0"/>
              </a:rPr>
              <a:t>4.</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एकता (प्रेरित 4:32)</a:t>
            </a:r>
          </a:p>
          <a:p>
            <a:pPr>
              <a:lnSpc>
                <a:spcPct val="50000"/>
              </a:lnSpc>
            </a:pPr>
            <a:endParaRPr lang="hi-IN" sz="32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5.</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उदारता (प्रेरित 4:34)</a:t>
            </a:r>
          </a:p>
          <a:p>
            <a:pPr>
              <a:lnSpc>
                <a:spcPct val="50000"/>
              </a:lnSpc>
            </a:pPr>
            <a:endParaRPr lang="hi-IN" sz="32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6.</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ईश्वरीय </a:t>
            </a:r>
            <a:r>
              <a:rPr lang="hi-IN" sz="3200" dirty="0">
                <a:solidFill>
                  <a:schemeClr val="bg1"/>
                </a:solidFill>
                <a:latin typeface="Calibri" panose="020F0502020204030204" pitchFamily="34" charset="0"/>
              </a:rPr>
              <a:t>छुटकारा</a:t>
            </a:r>
            <a:r>
              <a:rPr lang="hi-IN" sz="3200" dirty="0">
                <a:solidFill>
                  <a:schemeClr val="bg1"/>
                </a:solidFill>
                <a:effectLst/>
                <a:latin typeface="Calibri" panose="020F0502020204030204" pitchFamily="34" charset="0"/>
                <a:cs typeface="Calibri" panose="020F0502020204030204" pitchFamily="34" charset="0"/>
              </a:rPr>
              <a:t> (प्रेरित 4</a:t>
            </a:r>
            <a:r>
              <a:rPr lang="en-IN"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latin typeface="Calibri" panose="020F0502020204030204" pitchFamily="34" charset="0"/>
                <a:cs typeface="Calibri" panose="020F0502020204030204" pitchFamily="34" charset="0"/>
              </a:rPr>
              <a:t>प्रेरित</a:t>
            </a:r>
            <a:r>
              <a:rPr lang="hi-IN" sz="3200" dirty="0">
                <a:solidFill>
                  <a:schemeClr val="bg1"/>
                </a:solidFill>
                <a:effectLst/>
                <a:latin typeface="Calibri" panose="020F0502020204030204" pitchFamily="34" charset="0"/>
                <a:cs typeface="Calibri" panose="020F0502020204030204" pitchFamily="34" charset="0"/>
              </a:rPr>
              <a:t> 12)</a:t>
            </a:r>
          </a:p>
          <a:p>
            <a:pPr>
              <a:lnSpc>
                <a:spcPct val="50000"/>
              </a:lnSpc>
            </a:pPr>
            <a:endParaRPr lang="hi-IN" sz="32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7.</a:t>
            </a:r>
            <a:r>
              <a:rPr lang="en-US" sz="3200" dirty="0">
                <a:solidFill>
                  <a:schemeClr val="bg1"/>
                </a:solidFill>
                <a:effectLst/>
                <a:latin typeface="Calibri" panose="020F0502020204030204" pitchFamily="34" charset="0"/>
                <a:cs typeface="Calibri" panose="020F0502020204030204" pitchFamily="34" charset="0"/>
              </a:rPr>
              <a:t> </a:t>
            </a:r>
            <a:r>
              <a:rPr lang="hi-IN" sz="3200" dirty="0">
                <a:solidFill>
                  <a:schemeClr val="bg1"/>
                </a:solidFill>
                <a:effectLst/>
                <a:latin typeface="Calibri" panose="020F0502020204030204" pitchFamily="34" charset="0"/>
                <a:cs typeface="Calibri" panose="020F0502020204030204" pitchFamily="34" charset="0"/>
              </a:rPr>
              <a:t>बहुगुणित हुआ (प्रेरित 2:47)</a:t>
            </a:r>
          </a:p>
        </p:txBody>
      </p:sp>
    </p:spTree>
    <p:extLst>
      <p:ext uri="{BB962C8B-B14F-4D97-AF65-F5344CB8AC3E}">
        <p14:creationId xmlns:p14="http://schemas.microsoft.com/office/powerpoint/2010/main" val="83078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EEA2-ABA4-C2AA-B0CE-BD3DE91474D8}"/>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91749FB6-4B79-5633-F574-462E21208AA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692D90B-4765-3782-2CC4-FD1CDCFC7255}"/>
              </a:ext>
            </a:extLst>
          </p:cNvPr>
          <p:cNvSpPr txBox="1"/>
          <p:nvPr/>
        </p:nvSpPr>
        <p:spPr>
          <a:xfrm>
            <a:off x="655529"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हम अपने बीच में क्या अपेक्षा कर सकते हैं?</a:t>
            </a:r>
          </a:p>
        </p:txBody>
      </p:sp>
    </p:spTree>
    <p:extLst>
      <p:ext uri="{BB962C8B-B14F-4D97-AF65-F5344CB8AC3E}">
        <p14:creationId xmlns:p14="http://schemas.microsoft.com/office/powerpoint/2010/main" val="379600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52BE1-5FB0-6E97-B95C-82706DD666C6}"/>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B2C83B89-0E53-1D5E-5B78-41F9338D9DC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7033D13-DC70-181E-00A4-D1EB83C9E72D}"/>
              </a:ext>
            </a:extLst>
          </p:cNvPr>
          <p:cNvSpPr txBox="1"/>
          <p:nvPr/>
        </p:nvSpPr>
        <p:spPr>
          <a:xfrm>
            <a:off x="655529" y="2274838"/>
            <a:ext cx="6070777" cy="2308324"/>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हम प्रारंभिक कलीसिया में परमेश्वर के कार्यों को फिर से — और उससे भी बढ़कर — अपने बीच देखने की अपेक्षा कर सकते हैं।</a:t>
            </a:r>
          </a:p>
        </p:txBody>
      </p:sp>
    </p:spTree>
    <p:extLst>
      <p:ext uri="{BB962C8B-B14F-4D97-AF65-F5344CB8AC3E}">
        <p14:creationId xmlns:p14="http://schemas.microsoft.com/office/powerpoint/2010/main" val="2070883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E555-E23A-138B-A1D0-E325945D3423}"/>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3E0647E2-8324-4D5A-ACC6-E3963473587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0622F93E-7BFA-7915-DC5E-994CE27B0A01}"/>
              </a:ext>
            </a:extLst>
          </p:cNvPr>
          <p:cNvSpPr txBox="1"/>
          <p:nvPr/>
        </p:nvSpPr>
        <p:spPr>
          <a:xfrm>
            <a:off x="442587" y="917543"/>
            <a:ext cx="668472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इफिसियों 4:11-13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उसने कुछ को प्रेरित नियुक्‍त करके, और कुछ को भविष्यद्वक्‍ता नियुक्‍त करके, और कुछ को सुसमाचार सुनानेवाले नियुक्‍त करके, और कुछ को रखवाले और उपदेशक नियुक्‍त करके दे दिया,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जिस से पवित्र लोग सिद्ध हो जाएँ और सेवा का काम किया जाए और मसीह की देह उन्नति पाए, </a:t>
            </a:r>
          </a:p>
        </p:txBody>
      </p:sp>
    </p:spTree>
    <p:extLst>
      <p:ext uri="{BB962C8B-B14F-4D97-AF65-F5344CB8AC3E}">
        <p14:creationId xmlns:p14="http://schemas.microsoft.com/office/powerpoint/2010/main" val="3554134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85997-479C-35E6-EEA3-20550EE32133}"/>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1722C8DF-39E9-95C1-A5D3-B6B7A6CEFD4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DE7BACAC-2804-E880-AE0B-263BFB5FC05E}"/>
              </a:ext>
            </a:extLst>
          </p:cNvPr>
          <p:cNvSpPr txBox="1"/>
          <p:nvPr/>
        </p:nvSpPr>
        <p:spPr>
          <a:xfrm>
            <a:off x="630477" y="1730073"/>
            <a:ext cx="6684723"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इफिसियों 4:11-13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जब तक कि </a:t>
            </a:r>
            <a:r>
              <a:rPr lang="hi-IN" sz="3200" dirty="0">
                <a:solidFill>
                  <a:srgbClr val="FFFF00"/>
                </a:solidFill>
                <a:effectLst/>
                <a:latin typeface="Calibri" panose="020F0502020204030204" pitchFamily="34" charset="0"/>
                <a:cs typeface="Calibri" panose="020F0502020204030204" pitchFamily="34" charset="0"/>
              </a:rPr>
              <a:t>हम सब के सब विश्‍वास </a:t>
            </a:r>
            <a:r>
              <a:rPr lang="hi-IN" sz="3200" dirty="0">
                <a:solidFill>
                  <a:schemeClr val="bg1"/>
                </a:solidFill>
                <a:effectLst/>
                <a:latin typeface="Calibri" panose="020F0502020204030204" pitchFamily="34" charset="0"/>
                <a:cs typeface="Calibri" panose="020F0502020204030204" pitchFamily="34" charset="0"/>
              </a:rPr>
              <a:t>और </a:t>
            </a:r>
            <a:r>
              <a:rPr lang="hi-IN" sz="3200" dirty="0">
                <a:solidFill>
                  <a:srgbClr val="FFFF00"/>
                </a:solidFill>
                <a:effectLst/>
                <a:latin typeface="Calibri" panose="020F0502020204030204" pitchFamily="34" charset="0"/>
                <a:cs typeface="Calibri" panose="020F0502020204030204" pitchFamily="34" charset="0"/>
              </a:rPr>
              <a:t>परमेश्‍वर के पुत्र की पहिचान में एक न हो जाएँ</a:t>
            </a:r>
            <a:r>
              <a:rPr lang="hi-IN" sz="3200" dirty="0">
                <a:solidFill>
                  <a:schemeClr val="bg1"/>
                </a:solidFill>
                <a:effectLst/>
                <a:latin typeface="Calibri" panose="020F0502020204030204" pitchFamily="34" charset="0"/>
                <a:cs typeface="Calibri" panose="020F0502020204030204" pitchFamily="34" charset="0"/>
              </a:rPr>
              <a:t>, और </a:t>
            </a:r>
            <a:r>
              <a:rPr lang="hi-IN" sz="3200" dirty="0">
                <a:solidFill>
                  <a:srgbClr val="FFFF00"/>
                </a:solidFill>
                <a:effectLst/>
                <a:latin typeface="Calibri" panose="020F0502020204030204" pitchFamily="34" charset="0"/>
                <a:cs typeface="Calibri" panose="020F0502020204030204" pitchFamily="34" charset="0"/>
              </a:rPr>
              <a:t>एक सिद्ध मनुष्य न बन जाएँ </a:t>
            </a:r>
            <a:r>
              <a:rPr lang="hi-IN" sz="3200" dirty="0">
                <a:solidFill>
                  <a:schemeClr val="bg1"/>
                </a:solidFill>
                <a:effectLst/>
                <a:latin typeface="Calibri" panose="020F0502020204030204" pitchFamily="34" charset="0"/>
                <a:cs typeface="Calibri" panose="020F0502020204030204" pitchFamily="34" charset="0"/>
              </a:rPr>
              <a:t>और </a:t>
            </a:r>
            <a:r>
              <a:rPr lang="hi-IN" sz="3200" dirty="0">
                <a:solidFill>
                  <a:srgbClr val="FFFF00"/>
                </a:solidFill>
                <a:effectLst/>
                <a:latin typeface="Calibri" panose="020F0502020204030204" pitchFamily="34" charset="0"/>
                <a:cs typeface="Calibri" panose="020F0502020204030204" pitchFamily="34" charset="0"/>
              </a:rPr>
              <a:t>मसीह के पूरे डील–डौल तक न बढ़ जाएँ।</a:t>
            </a:r>
          </a:p>
        </p:txBody>
      </p:sp>
    </p:spTree>
    <p:extLst>
      <p:ext uri="{BB962C8B-B14F-4D97-AF65-F5344CB8AC3E}">
        <p14:creationId xmlns:p14="http://schemas.microsoft.com/office/powerpoint/2010/main" val="113844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494E-7D40-B4CC-3455-4A438D3C8D71}"/>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F3EA1C45-41ED-EBB0-4DCC-ED027D70B5A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196E496-F9B1-247C-2685-EE961D64FE56}"/>
              </a:ext>
            </a:extLst>
          </p:cNvPr>
          <p:cNvSpPr txBox="1"/>
          <p:nvPr/>
        </p:nvSpPr>
        <p:spPr>
          <a:xfrm>
            <a:off x="643003" y="1997839"/>
            <a:ext cx="6070777" cy="2862322"/>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1.</a:t>
            </a:r>
            <a:r>
              <a:rPr lang="en-US" sz="3600" dirty="0">
                <a:solidFill>
                  <a:schemeClr val="bg1"/>
                </a:solidFill>
                <a:effectLst/>
                <a:latin typeface="Calibri" panose="020F0502020204030204" pitchFamily="34" charset="0"/>
                <a:cs typeface="Calibri" panose="020F0502020204030204" pitchFamily="34" charset="0"/>
              </a:rPr>
              <a:t> </a:t>
            </a:r>
            <a:r>
              <a:rPr lang="hi-IN" sz="3600" dirty="0">
                <a:solidFill>
                  <a:schemeClr val="bg1"/>
                </a:solidFill>
                <a:effectLst/>
                <a:latin typeface="Calibri" panose="020F0502020204030204" pitchFamily="34" charset="0"/>
                <a:cs typeface="Calibri" panose="020F0502020204030204" pitchFamily="34" charset="0"/>
              </a:rPr>
              <a:t>विश्वास की एकता</a:t>
            </a:r>
          </a:p>
          <a:p>
            <a:pPr>
              <a:lnSpc>
                <a:spcPct val="50000"/>
              </a:lnSpc>
            </a:pPr>
            <a:endParaRPr lang="hi-IN" sz="3600" dirty="0">
              <a:solidFill>
                <a:schemeClr val="bg1"/>
              </a:solidFill>
              <a:effectLst/>
              <a:latin typeface="Calibri" panose="020F0502020204030204" pitchFamily="34" charset="0"/>
              <a:cs typeface="Calibri" panose="020F0502020204030204" pitchFamily="34" charset="0"/>
            </a:endParaRPr>
          </a:p>
          <a:p>
            <a:r>
              <a:rPr lang="hi-IN" sz="3600" dirty="0">
                <a:solidFill>
                  <a:schemeClr val="bg1"/>
                </a:solidFill>
                <a:effectLst/>
                <a:latin typeface="Calibri" panose="020F0502020204030204" pitchFamily="34" charset="0"/>
                <a:cs typeface="Calibri" panose="020F0502020204030204" pitchFamily="34" charset="0"/>
              </a:rPr>
              <a:t>2.</a:t>
            </a:r>
            <a:r>
              <a:rPr lang="en-US" sz="3600" dirty="0">
                <a:solidFill>
                  <a:schemeClr val="bg1"/>
                </a:solidFill>
                <a:effectLst/>
                <a:latin typeface="Calibri" panose="020F0502020204030204" pitchFamily="34" charset="0"/>
                <a:cs typeface="Calibri" panose="020F0502020204030204" pitchFamily="34" charset="0"/>
              </a:rPr>
              <a:t> </a:t>
            </a:r>
            <a:r>
              <a:rPr lang="hi-IN" sz="3600" dirty="0">
                <a:solidFill>
                  <a:schemeClr val="bg1"/>
                </a:solidFill>
                <a:effectLst/>
                <a:latin typeface="Calibri" panose="020F0502020204030204" pitchFamily="34" charset="0"/>
                <a:cs typeface="Calibri" panose="020F0502020204030204" pitchFamily="34" charset="0"/>
              </a:rPr>
              <a:t>परमेश्वर के पुत्र का सच्चा और सही ज्ञान</a:t>
            </a:r>
          </a:p>
          <a:p>
            <a:pPr>
              <a:lnSpc>
                <a:spcPct val="50000"/>
              </a:lnSpc>
            </a:pPr>
            <a:endParaRPr lang="hi-IN" sz="3600" dirty="0">
              <a:solidFill>
                <a:schemeClr val="bg1"/>
              </a:solidFill>
              <a:effectLst/>
              <a:latin typeface="Calibri" panose="020F0502020204030204" pitchFamily="34" charset="0"/>
              <a:cs typeface="Calibri" panose="020F0502020204030204" pitchFamily="34" charset="0"/>
            </a:endParaRPr>
          </a:p>
          <a:p>
            <a:r>
              <a:rPr lang="hi-IN" sz="3600" dirty="0">
                <a:solidFill>
                  <a:schemeClr val="bg1"/>
                </a:solidFill>
                <a:effectLst/>
                <a:latin typeface="Calibri" panose="020F0502020204030204" pitchFamily="34" charset="0"/>
                <a:cs typeface="Calibri" panose="020F0502020204030204" pitchFamily="34" charset="0"/>
              </a:rPr>
              <a:t>3.</a:t>
            </a:r>
            <a:r>
              <a:rPr lang="en-US" sz="3600" dirty="0">
                <a:solidFill>
                  <a:schemeClr val="bg1"/>
                </a:solidFill>
                <a:effectLst/>
                <a:latin typeface="Calibri" panose="020F0502020204030204" pitchFamily="34" charset="0"/>
                <a:cs typeface="Calibri" panose="020F0502020204030204" pitchFamily="34" charset="0"/>
              </a:rPr>
              <a:t> </a:t>
            </a:r>
            <a:r>
              <a:rPr lang="hi-IN" sz="3600" dirty="0">
                <a:solidFill>
                  <a:schemeClr val="bg1"/>
                </a:solidFill>
                <a:effectLst/>
                <a:latin typeface="Calibri" panose="020F0502020204030204" pitchFamily="34" charset="0"/>
                <a:cs typeface="Calibri" panose="020F0502020204030204" pitchFamily="34" charset="0"/>
              </a:rPr>
              <a:t>मसीह के समान परिपक्वता</a:t>
            </a:r>
          </a:p>
        </p:txBody>
      </p:sp>
    </p:spTree>
    <p:extLst>
      <p:ext uri="{BB962C8B-B14F-4D97-AF65-F5344CB8AC3E}">
        <p14:creationId xmlns:p14="http://schemas.microsoft.com/office/powerpoint/2010/main" val="516364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CE2B6-F074-62BD-9F17-39073346D083}"/>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F5400B5A-AF95-FCAE-457A-34F214F7C07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D18A709-6AC4-73E6-0888-018326B59E71}"/>
              </a:ext>
            </a:extLst>
          </p:cNvPr>
          <p:cNvSpPr txBox="1"/>
          <p:nvPr/>
        </p:nvSpPr>
        <p:spPr>
          <a:xfrm>
            <a:off x="592898" y="1166842"/>
            <a:ext cx="6384099" cy="4524315"/>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4. </a:t>
            </a:r>
            <a:r>
              <a:rPr lang="hi-IN" sz="3600" dirty="0">
                <a:solidFill>
                  <a:schemeClr val="bg1"/>
                </a:solidFill>
                <a:effectLst/>
                <a:latin typeface="Calibri" panose="020F0502020204030204" pitchFamily="34" charset="0"/>
                <a:cs typeface="Calibri" panose="020F0502020204030204" pitchFamily="34" charset="0"/>
              </a:rPr>
              <a:t>परमेश्वर की महिमा का प्रत्यक्ष प्रकट होना (निर्गमन 13:21; यशायाह 40:5)</a:t>
            </a:r>
          </a:p>
          <a:p>
            <a:pPr>
              <a:lnSpc>
                <a:spcPct val="50000"/>
              </a:lnSpc>
            </a:pPr>
            <a:endParaRPr lang="hi-IN" sz="3600" dirty="0">
              <a:solidFill>
                <a:schemeClr val="bg1"/>
              </a:solidFill>
              <a:effectLst/>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5. </a:t>
            </a:r>
            <a:r>
              <a:rPr lang="hi-IN" sz="3600" dirty="0">
                <a:solidFill>
                  <a:schemeClr val="bg1"/>
                </a:solidFill>
                <a:effectLst/>
                <a:latin typeface="Calibri" panose="020F0502020204030204" pitchFamily="34" charset="0"/>
                <a:cs typeface="Calibri" panose="020F0502020204030204" pitchFamily="34" charset="0"/>
              </a:rPr>
              <a:t>अधिक महान काम </a:t>
            </a:r>
            <a:endParaRPr lang="en-US" sz="3600" dirty="0">
              <a:solidFill>
                <a:schemeClr val="bg1"/>
              </a:solidFill>
              <a:effectLst/>
              <a:latin typeface="Calibri" panose="020F0502020204030204" pitchFamily="34" charset="0"/>
              <a:cs typeface="Calibri" panose="020F0502020204030204" pitchFamily="34" charset="0"/>
            </a:endParaRPr>
          </a:p>
          <a:p>
            <a:r>
              <a:rPr lang="hi-IN" sz="3600" dirty="0">
                <a:solidFill>
                  <a:schemeClr val="bg1"/>
                </a:solidFill>
                <a:effectLst/>
                <a:latin typeface="Calibri" panose="020F0502020204030204" pitchFamily="34" charset="0"/>
                <a:cs typeface="Calibri" panose="020F0502020204030204" pitchFamily="34" charset="0"/>
              </a:rPr>
              <a:t>(यूहन्ना 14:12)</a:t>
            </a:r>
          </a:p>
          <a:p>
            <a:pPr>
              <a:lnSpc>
                <a:spcPct val="50000"/>
              </a:lnSpc>
            </a:pPr>
            <a:endParaRPr lang="hi-IN" sz="3600" dirty="0">
              <a:solidFill>
                <a:schemeClr val="bg1"/>
              </a:solidFill>
              <a:effectLst/>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6. </a:t>
            </a:r>
            <a:r>
              <a:rPr lang="hi-IN" sz="3600" dirty="0">
                <a:solidFill>
                  <a:schemeClr val="bg1"/>
                </a:solidFill>
                <a:effectLst/>
                <a:latin typeface="Calibri" panose="020F0502020204030204" pitchFamily="34" charset="0"/>
                <a:cs typeface="Calibri" panose="020F0502020204030204" pitchFamily="34" charset="0"/>
              </a:rPr>
              <a:t>पवित्र आत्मा के वरदानों का प्रगटीकरण (1 कुरिन्थियों 12)</a:t>
            </a:r>
          </a:p>
        </p:txBody>
      </p:sp>
    </p:spTree>
    <p:extLst>
      <p:ext uri="{BB962C8B-B14F-4D97-AF65-F5344CB8AC3E}">
        <p14:creationId xmlns:p14="http://schemas.microsoft.com/office/powerpoint/2010/main" val="392809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EC1F2-7626-4A24-AE27-22A84AFD939F}"/>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9449FFB0-73F0-BE48-90BE-8C659D165FA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227DAC7-075F-7A41-C1CD-72A94CDBBB9D}"/>
              </a:ext>
            </a:extLst>
          </p:cNvPr>
          <p:cNvSpPr txBox="1"/>
          <p:nvPr/>
        </p:nvSpPr>
        <p:spPr>
          <a:xfrm>
            <a:off x="467638" y="1582340"/>
            <a:ext cx="6897665" cy="3693319"/>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7. </a:t>
            </a:r>
            <a:r>
              <a:rPr lang="hi-IN" sz="3600" dirty="0">
                <a:solidFill>
                  <a:schemeClr val="bg1"/>
                </a:solidFill>
                <a:effectLst/>
                <a:latin typeface="Calibri" panose="020F0502020204030204" pitchFamily="34" charset="0"/>
                <a:cs typeface="Calibri" panose="020F0502020204030204" pitchFamily="34" charset="0"/>
              </a:rPr>
              <a:t>जीवन के विभिन्न क्षेत्रों में बुद्धि, ज्ञान और समझ का बढ़ा हुआ अभिव्यक्ति (यशायाह 11:2)</a:t>
            </a:r>
          </a:p>
          <a:p>
            <a:pPr>
              <a:lnSpc>
                <a:spcPct val="50000"/>
              </a:lnSpc>
            </a:pPr>
            <a:endParaRPr lang="hi-IN" sz="3600" dirty="0">
              <a:solidFill>
                <a:schemeClr val="bg1"/>
              </a:solidFill>
              <a:effectLst/>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8. </a:t>
            </a:r>
            <a:r>
              <a:rPr lang="hi-IN" sz="3600" dirty="0">
                <a:solidFill>
                  <a:schemeClr val="bg1"/>
                </a:solidFill>
                <a:effectLst/>
                <a:latin typeface="Calibri" panose="020F0502020204030204" pitchFamily="34" charset="0"/>
                <a:cs typeface="Calibri" panose="020F0502020204030204" pitchFamily="34" charset="0"/>
              </a:rPr>
              <a:t>कलीसिया के माध्यम से प्रेम और करुणा की बढ़ी हुई अभिव्यक्ति </a:t>
            </a:r>
            <a:endParaRPr lang="en-US" sz="3600" dirty="0">
              <a:solidFill>
                <a:schemeClr val="bg1"/>
              </a:solidFill>
              <a:effectLst/>
              <a:latin typeface="Calibri" panose="020F0502020204030204" pitchFamily="34" charset="0"/>
              <a:cs typeface="Calibri" panose="020F0502020204030204" pitchFamily="34" charset="0"/>
            </a:endParaRPr>
          </a:p>
          <a:p>
            <a:r>
              <a:rPr lang="hi-IN" sz="3600" dirty="0">
                <a:solidFill>
                  <a:schemeClr val="bg1"/>
                </a:solidFill>
                <a:effectLst/>
                <a:latin typeface="Calibri" panose="020F0502020204030204" pitchFamily="34" charset="0"/>
                <a:cs typeface="Calibri" panose="020F0502020204030204" pitchFamily="34" charset="0"/>
              </a:rPr>
              <a:t>(मत्ती 14:14)</a:t>
            </a:r>
          </a:p>
        </p:txBody>
      </p:sp>
    </p:spTree>
    <p:extLst>
      <p:ext uri="{BB962C8B-B14F-4D97-AF65-F5344CB8AC3E}">
        <p14:creationId xmlns:p14="http://schemas.microsoft.com/office/powerpoint/2010/main" val="106504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370A6-ECDF-2B7D-8B6D-166F6EE6881D}"/>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6A2920A9-240E-DD81-439E-E9875206E83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4223C6E-5685-21F1-452C-E9DFF4E07661}"/>
              </a:ext>
            </a:extLst>
          </p:cNvPr>
          <p:cNvSpPr txBox="1"/>
          <p:nvPr/>
        </p:nvSpPr>
        <p:spPr>
          <a:xfrm>
            <a:off x="643003"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हम अपने आप को कैसे तैयार करें?</a:t>
            </a:r>
          </a:p>
        </p:txBody>
      </p:sp>
    </p:spTree>
    <p:extLst>
      <p:ext uri="{BB962C8B-B14F-4D97-AF65-F5344CB8AC3E}">
        <p14:creationId xmlns:p14="http://schemas.microsoft.com/office/powerpoint/2010/main" val="233045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1F5B8F-547D-7FEB-6255-C7E90CD04498}"/>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6DB0B6C9-97FC-71B8-FBB7-E7E8AA35137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C2700D4A-3E33-2F34-45A0-9D4CCA2E06BB}"/>
              </a:ext>
            </a:extLst>
          </p:cNvPr>
          <p:cNvSpPr txBox="1"/>
          <p:nvPr/>
        </p:nvSpPr>
        <p:spPr>
          <a:xfrm>
            <a:off x="693107"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कलीसिया — महिमामय और पवित्र</a:t>
            </a:r>
          </a:p>
        </p:txBody>
      </p:sp>
    </p:spTree>
    <p:extLst>
      <p:ext uri="{BB962C8B-B14F-4D97-AF65-F5344CB8AC3E}">
        <p14:creationId xmlns:p14="http://schemas.microsoft.com/office/powerpoint/2010/main" val="4057475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31FA1-9B33-C32C-A622-5F20F7498084}"/>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2F6DAB3E-1220-E689-22F6-DCD959D6FAA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CD48F01-369A-3A26-DC6B-A5E19791BABA}"/>
              </a:ext>
            </a:extLst>
          </p:cNvPr>
          <p:cNvSpPr txBox="1"/>
          <p:nvPr/>
        </p:nvSpPr>
        <p:spPr>
          <a:xfrm>
            <a:off x="492690" y="1443841"/>
            <a:ext cx="6897665" cy="3970318"/>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1. </a:t>
            </a:r>
            <a:r>
              <a:rPr lang="hi-IN" sz="3600" dirty="0">
                <a:solidFill>
                  <a:schemeClr val="bg1"/>
                </a:solidFill>
                <a:latin typeface="Calibri" panose="020F0502020204030204" pitchFamily="34" charset="0"/>
                <a:cs typeface="Calibri" panose="020F0502020204030204" pitchFamily="34" charset="0"/>
              </a:rPr>
              <a:t>वचन में बढ़ें (1 पतरस 2:2)</a:t>
            </a:r>
          </a:p>
          <a:p>
            <a:pPr>
              <a:lnSpc>
                <a:spcPct val="50000"/>
              </a:lnSpc>
            </a:pPr>
            <a:endParaRPr lang="hi-IN"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2. </a:t>
            </a:r>
            <a:r>
              <a:rPr lang="hi-IN" sz="3600" dirty="0">
                <a:solidFill>
                  <a:schemeClr val="bg1"/>
                </a:solidFill>
                <a:latin typeface="Calibri" panose="020F0502020204030204" pitchFamily="34" charset="0"/>
                <a:cs typeface="Calibri" panose="020F0502020204030204" pitchFamily="34" charset="0"/>
              </a:rPr>
              <a:t>विश्वास में बढ़ें — महिमा देखने के लिये विश्वास करें (यूहन्ना 11:40)</a:t>
            </a:r>
          </a:p>
          <a:p>
            <a:pPr>
              <a:lnSpc>
                <a:spcPct val="50000"/>
              </a:lnSpc>
            </a:pPr>
            <a:endParaRPr lang="hi-IN"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3. </a:t>
            </a:r>
            <a:r>
              <a:rPr lang="hi-IN" sz="3600" dirty="0">
                <a:solidFill>
                  <a:schemeClr val="bg1"/>
                </a:solidFill>
                <a:latin typeface="Calibri" panose="020F0502020204030204" pitchFamily="34" charset="0"/>
                <a:cs typeface="Calibri" panose="020F0502020204030204" pitchFamily="34" charset="0"/>
              </a:rPr>
              <a:t>सामर्थ में बढ़ें — विश्वास और सामर्थ्य महान चिन्हों और अद्भुत कार्यों को आज़ाद करते हैं (प्रेरित 6:8)</a:t>
            </a:r>
          </a:p>
        </p:txBody>
      </p:sp>
    </p:spTree>
    <p:extLst>
      <p:ext uri="{BB962C8B-B14F-4D97-AF65-F5344CB8AC3E}">
        <p14:creationId xmlns:p14="http://schemas.microsoft.com/office/powerpoint/2010/main" val="4253750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EE354-7BD5-2CA0-E1ED-84DE6A6A5C4A}"/>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2BD36F73-E4B9-3AA1-C1D8-97996922DA6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15E32A3-5B90-2277-85DF-4FC2AD18A8FE}"/>
              </a:ext>
            </a:extLst>
          </p:cNvPr>
          <p:cNvSpPr txBox="1"/>
          <p:nvPr/>
        </p:nvSpPr>
        <p:spPr>
          <a:xfrm>
            <a:off x="455112" y="1582340"/>
            <a:ext cx="6634620" cy="3693319"/>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4. </a:t>
            </a:r>
            <a:r>
              <a:rPr lang="hi-IN" sz="3600" dirty="0">
                <a:solidFill>
                  <a:schemeClr val="bg1"/>
                </a:solidFill>
                <a:latin typeface="Calibri" panose="020F0502020204030204" pitchFamily="34" charset="0"/>
                <a:cs typeface="Calibri" panose="020F0502020204030204" pitchFamily="34" charset="0"/>
              </a:rPr>
              <a:t>करुणा में बढ़ें — प्रेम विश्वास और सामर्थ को प्रभावी बनाता है (गलातियों 5:6)</a:t>
            </a:r>
          </a:p>
          <a:p>
            <a:pPr>
              <a:lnSpc>
                <a:spcPct val="50000"/>
              </a:lnSpc>
            </a:pPr>
            <a:endParaRPr lang="hi-IN" sz="3600" dirty="0">
              <a:solidFill>
                <a:schemeClr val="bg1"/>
              </a:solidFill>
              <a:latin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cs typeface="Calibri" panose="020F0502020204030204" pitchFamily="34" charset="0"/>
              </a:rPr>
              <a:t>5. </a:t>
            </a:r>
            <a:r>
              <a:rPr lang="hi-IN" sz="3600" dirty="0">
                <a:solidFill>
                  <a:schemeClr val="bg1"/>
                </a:solidFill>
                <a:latin typeface="Calibri" panose="020F0502020204030204" pitchFamily="34" charset="0"/>
                <a:cs typeface="Calibri" panose="020F0502020204030204" pitchFamily="34" charset="0"/>
              </a:rPr>
              <a:t>प्रार्थना और मध्यस्थता में बढ़ें — मध्यस्थता नई चीज़ों को जन्म देती है (यशायाह 66:8)</a:t>
            </a:r>
          </a:p>
        </p:txBody>
      </p:sp>
    </p:spTree>
    <p:extLst>
      <p:ext uri="{BB962C8B-B14F-4D97-AF65-F5344CB8AC3E}">
        <p14:creationId xmlns:p14="http://schemas.microsoft.com/office/powerpoint/2010/main" val="256262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22232-29D9-C908-7998-EE1F8DFB7027}"/>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BCBD0BF9-3CCF-FBD7-0C7C-996362B08A7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0502AAA-161A-31D7-5892-B9DDB811AC7E}"/>
              </a:ext>
            </a:extLst>
          </p:cNvPr>
          <p:cNvSpPr txBox="1"/>
          <p:nvPr/>
        </p:nvSpPr>
        <p:spPr>
          <a:xfrm>
            <a:off x="430060" y="2917943"/>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एक महिमामय कलीसिया के रूप में उठो</a:t>
            </a:r>
          </a:p>
        </p:txBody>
      </p:sp>
    </p:spTree>
    <p:extLst>
      <p:ext uri="{BB962C8B-B14F-4D97-AF65-F5344CB8AC3E}">
        <p14:creationId xmlns:p14="http://schemas.microsoft.com/office/powerpoint/2010/main" val="326963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AB08-180C-4854-6C91-82EE4187E37F}"/>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A82AE594-B1C0-B7E2-7CBD-9F662A1D008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3B92F1C-CC2E-D97E-A064-76A6F01A7475}"/>
              </a:ext>
            </a:extLst>
          </p:cNvPr>
          <p:cNvSpPr txBox="1"/>
          <p:nvPr/>
        </p:nvSpPr>
        <p:spPr>
          <a:xfrm>
            <a:off x="617952" y="1824146"/>
            <a:ext cx="6384098"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कुलुस्सियों 1:22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उसने अब उसकी शारीरिक देह में मृत्यु के द्वारा तुम्हारा भी मेल कर लिया ताकि तुम्हें अपने सम्मुख पवित्र और निष्कलंक, और निर्दोष बनाकर उपस्थित करे।</a:t>
            </a:r>
          </a:p>
        </p:txBody>
      </p:sp>
    </p:spTree>
    <p:extLst>
      <p:ext uri="{BB962C8B-B14F-4D97-AF65-F5344CB8AC3E}">
        <p14:creationId xmlns:p14="http://schemas.microsoft.com/office/powerpoint/2010/main" val="335797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39DA-464C-4C46-A6E7-2308B06754FB}"/>
            </a:ext>
          </a:extLst>
        </p:cNvPr>
        <p:cNvGrpSpPr/>
        <p:nvPr/>
      </p:nvGrpSpPr>
      <p:grpSpPr>
        <a:xfrm>
          <a:off x="0" y="0"/>
          <a:ext cx="0" cy="0"/>
          <a:chOff x="0" y="0"/>
          <a:chExt cx="0" cy="0"/>
        </a:xfrm>
      </p:grpSpPr>
      <p:pic>
        <p:nvPicPr>
          <p:cNvPr id="4" name="Picture 3" descr="A group of people looking at a white dove&#10;&#10;AI-generated content may be incorrect.">
            <a:extLst>
              <a:ext uri="{FF2B5EF4-FFF2-40B4-BE49-F238E27FC236}">
                <a16:creationId xmlns:a16="http://schemas.microsoft.com/office/drawing/2014/main" id="{73665A85-B0F4-CB2D-6529-D9CEDF2DDDC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610E527-2E90-FAAF-1A44-B18F5DD51B6B}"/>
              </a:ext>
            </a:extLst>
          </p:cNvPr>
          <p:cNvSpPr txBox="1"/>
          <p:nvPr/>
        </p:nvSpPr>
        <p:spPr>
          <a:xfrm>
            <a:off x="592900" y="2000916"/>
            <a:ext cx="6384098"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2 कुरिन्थियों 11:2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मैं तुम्हारे विषय में ईश्‍वरीय धुन लगाए रहता हूँ, इसलिये कि मैं ने एक ही पुरुष से तुम्हारी बात लगाई है कि तुम्हें पवित्र कुँवारी के समान मसीह को सौंप दूँ।</a:t>
            </a:r>
          </a:p>
        </p:txBody>
      </p:sp>
    </p:spTree>
    <p:extLst>
      <p:ext uri="{BB962C8B-B14F-4D97-AF65-F5344CB8AC3E}">
        <p14:creationId xmlns:p14="http://schemas.microsoft.com/office/powerpoint/2010/main" val="74292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D79CD-4C6E-A57C-B2A6-ED6325CC24CD}"/>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F9A5FF1A-1C01-666D-BEC6-79C6EFAF43B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33AA93C-427B-D0BF-FEAE-37759AD78B4C}"/>
              </a:ext>
            </a:extLst>
          </p:cNvPr>
          <p:cNvSpPr txBox="1"/>
          <p:nvPr/>
        </p:nvSpPr>
        <p:spPr>
          <a:xfrm>
            <a:off x="592899" y="1997839"/>
            <a:ext cx="6070777" cy="2862322"/>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परमेश्वर कलीसिया को तैयार कर रहा है</a:t>
            </a:r>
          </a:p>
          <a:p>
            <a:pPr>
              <a:lnSpc>
                <a:spcPct val="50000"/>
              </a:lnSpc>
            </a:pPr>
            <a:endParaRPr lang="hi-IN"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 अपने वचन के द्वारा</a:t>
            </a:r>
          </a:p>
          <a:p>
            <a:pPr>
              <a:lnSpc>
                <a:spcPct val="50000"/>
              </a:lnSpc>
            </a:pPr>
            <a:endParaRPr lang="hi-IN"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 अपने पवित्र आत्मा के द्वारा</a:t>
            </a:r>
          </a:p>
        </p:txBody>
      </p:sp>
    </p:spTree>
    <p:extLst>
      <p:ext uri="{BB962C8B-B14F-4D97-AF65-F5344CB8AC3E}">
        <p14:creationId xmlns:p14="http://schemas.microsoft.com/office/powerpoint/2010/main" val="77335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748B7-EBBA-4222-C794-D04A36318F1F}"/>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D1C8CE53-7F27-44C2-1737-A199CD7073D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A6079A6-D679-D9EE-8620-F8496A6DA290}"/>
              </a:ext>
            </a:extLst>
          </p:cNvPr>
          <p:cNvSpPr txBox="1"/>
          <p:nvPr/>
        </p:nvSpPr>
        <p:spPr>
          <a:xfrm>
            <a:off x="693107"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महिमामय कलीसिया</a:t>
            </a:r>
          </a:p>
        </p:txBody>
      </p:sp>
    </p:spTree>
    <p:extLst>
      <p:ext uri="{BB962C8B-B14F-4D97-AF65-F5344CB8AC3E}">
        <p14:creationId xmlns:p14="http://schemas.microsoft.com/office/powerpoint/2010/main" val="177943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75073-4288-EA02-DAA3-B6D58DBA80BB}"/>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C74FF03A-A547-4704-BFC7-78F3A7D74A1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011AC0F-FD21-E84B-66B8-2E18A962F70B}"/>
              </a:ext>
            </a:extLst>
          </p:cNvPr>
          <p:cNvSpPr txBox="1"/>
          <p:nvPr/>
        </p:nvSpPr>
        <p:spPr>
          <a:xfrm>
            <a:off x="705634" y="612844"/>
            <a:ext cx="6070777" cy="563231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एन्डॉक्सोस (यूनानी)</a:t>
            </a:r>
          </a:p>
          <a:p>
            <a:r>
              <a:rPr lang="hi-IN" sz="3600" dirty="0">
                <a:solidFill>
                  <a:schemeClr val="bg1"/>
                </a:solidFill>
                <a:effectLst/>
                <a:latin typeface="Calibri" panose="020F0502020204030204" pitchFamily="34" charset="0"/>
                <a:cs typeface="Calibri" panose="020F0502020204030204" pitchFamily="34" charset="0"/>
              </a:rPr>
              <a:t>महिमा में, भव्य या आदरणीय — महिमामय, सुंदर, सम्माननीय</a:t>
            </a:r>
          </a:p>
          <a:p>
            <a:pPr>
              <a:lnSpc>
                <a:spcPct val="50000"/>
              </a:lnSpc>
            </a:pPr>
            <a:endParaRPr lang="en-US"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डॉक्सा (यूनानी)</a:t>
            </a:r>
          </a:p>
          <a:p>
            <a:r>
              <a:rPr lang="hi-IN" sz="3600" dirty="0">
                <a:solidFill>
                  <a:schemeClr val="bg1"/>
                </a:solidFill>
                <a:effectLst/>
                <a:latin typeface="Calibri" panose="020F0502020204030204" pitchFamily="34" charset="0"/>
                <a:cs typeface="Calibri" panose="020F0502020204030204" pitchFamily="34" charset="0"/>
              </a:rPr>
              <a:t>प्रतिष्ठा, महिमा, आदर, स्तुति, आराधना</a:t>
            </a:r>
          </a:p>
          <a:p>
            <a:pPr>
              <a:lnSpc>
                <a:spcPct val="50000"/>
              </a:lnSpc>
            </a:pPr>
            <a:endParaRPr lang="hi-IN"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effectLst/>
                <a:latin typeface="Calibri" panose="020F0502020204030204" pitchFamily="34" charset="0"/>
                <a:cs typeface="Calibri" panose="020F0502020204030204" pitchFamily="34" charset="0"/>
              </a:rPr>
              <a:t>एक्लेसिया (यूनानी)</a:t>
            </a:r>
          </a:p>
          <a:p>
            <a:r>
              <a:rPr lang="hi-IN" sz="3600" dirty="0">
                <a:solidFill>
                  <a:schemeClr val="bg1"/>
                </a:solidFill>
                <a:effectLst/>
                <a:latin typeface="Calibri" panose="020F0502020204030204" pitchFamily="34" charset="0"/>
                <a:cs typeface="Calibri" panose="020F0502020204030204" pitchFamily="34" charset="0"/>
              </a:rPr>
              <a:t>बुलाए हुए लोग — जिन्हें बुलाकर अलग किया गया</a:t>
            </a:r>
          </a:p>
        </p:txBody>
      </p:sp>
    </p:spTree>
    <p:extLst>
      <p:ext uri="{BB962C8B-B14F-4D97-AF65-F5344CB8AC3E}">
        <p14:creationId xmlns:p14="http://schemas.microsoft.com/office/powerpoint/2010/main" val="181643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ED1BB-1D14-AA91-8CF9-EF5CD5D0A500}"/>
            </a:ext>
          </a:extLst>
        </p:cNvPr>
        <p:cNvGrpSpPr/>
        <p:nvPr/>
      </p:nvGrpSpPr>
      <p:grpSpPr>
        <a:xfrm>
          <a:off x="0" y="0"/>
          <a:ext cx="0" cy="0"/>
          <a:chOff x="0" y="0"/>
          <a:chExt cx="0" cy="0"/>
        </a:xfrm>
      </p:grpSpPr>
      <p:pic>
        <p:nvPicPr>
          <p:cNvPr id="2" name="Picture 1" descr="A group of people looking at a white dove&#10;&#10;AI-generated content may be incorrect.">
            <a:extLst>
              <a:ext uri="{FF2B5EF4-FFF2-40B4-BE49-F238E27FC236}">
                <a16:creationId xmlns:a16="http://schemas.microsoft.com/office/drawing/2014/main" id="{B7E6CB7A-F05E-56DA-7F7A-E302D3B44EA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92AC7CA-78B6-9CB1-7A39-49797EEF93B9}"/>
              </a:ext>
            </a:extLst>
          </p:cNvPr>
          <p:cNvSpPr txBox="1"/>
          <p:nvPr/>
        </p:nvSpPr>
        <p:spPr>
          <a:xfrm>
            <a:off x="605425" y="2274838"/>
            <a:ext cx="6070777" cy="2308324"/>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यीशु, हमारा आदर्श</a:t>
            </a:r>
          </a:p>
          <a:p>
            <a:endParaRPr lang="hi-IN" sz="3600" b="1" dirty="0">
              <a:solidFill>
                <a:schemeClr val="bg1"/>
              </a:solidFill>
              <a:effectLst/>
              <a:latin typeface="Calibri" panose="020F0502020204030204" pitchFamily="34" charset="0"/>
              <a:cs typeface="Calibri" panose="020F0502020204030204" pitchFamily="34" charset="0"/>
            </a:endParaRPr>
          </a:p>
          <a:p>
            <a:r>
              <a:rPr lang="hi-IN" sz="3600" b="1" dirty="0">
                <a:solidFill>
                  <a:schemeClr val="bg1"/>
                </a:solidFill>
                <a:latin typeface="Calibri" panose="020F0502020204030204" pitchFamily="34" charset="0"/>
                <a:cs typeface="Calibri" panose="020F0502020204030204" pitchFamily="34" charset="0"/>
              </a:rPr>
              <a:t>• </a:t>
            </a:r>
            <a:r>
              <a:rPr lang="hi-IN" sz="3600" dirty="0">
                <a:solidFill>
                  <a:schemeClr val="bg1"/>
                </a:solidFill>
                <a:latin typeface="Calibri" panose="020F0502020204030204" pitchFamily="34" charset="0"/>
                <a:cs typeface="Calibri" panose="020F0502020204030204" pitchFamily="34" charset="0"/>
              </a:rPr>
              <a:t>यीशु परमेश्वर की महिमा की अभिव्यक्ति है।</a:t>
            </a:r>
          </a:p>
        </p:txBody>
      </p:sp>
    </p:spTree>
    <p:extLst>
      <p:ext uri="{BB962C8B-B14F-4D97-AF65-F5344CB8AC3E}">
        <p14:creationId xmlns:p14="http://schemas.microsoft.com/office/powerpoint/2010/main" val="1645555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16220</TotalTime>
  <Words>1047</Words>
  <Application>Microsoft Macintosh PowerPoint</Application>
  <PresentationFormat>Widescreen</PresentationFormat>
  <Paragraphs>131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3141</cp:revision>
  <dcterms:created xsi:type="dcterms:W3CDTF">2022-04-28T10:27:37Z</dcterms:created>
  <dcterms:modified xsi:type="dcterms:W3CDTF">2025-12-05T08:58:59Z</dcterms:modified>
</cp:coreProperties>
</file>