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92" r:id="rId2"/>
    <p:sldId id="393" r:id="rId3"/>
    <p:sldId id="405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BA8"/>
    <a:srgbClr val="ABB1E0"/>
    <a:srgbClr val="FFFFFF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8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96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2/27/26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46D98-6990-B0A5-ACB7-14F674B38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2B8258-0711-2DEF-2861-FD9018DDD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9C7020-20E3-19EF-700D-992CA3022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82EC5-E13D-697D-CC57-1CEF57BF8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97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32A39-8FC4-065C-216A-2F767D1AC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6C724F-60CD-6641-6298-40E705595E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EAECA5-0542-39CC-B817-F3685E2E7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34E0-977B-1971-F206-9449A2277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58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EFD5C-BBD7-AD20-7072-8A9EDA229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93852D-B488-E7AB-2E32-9F5FB0C29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93B2B6-6552-329A-CC17-D2832789F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AFB65-B2A5-CDE8-924F-2D87BC54B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97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17CE6-6736-343D-BBC5-7F078B959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C02C48-0664-2BE4-6CDE-8B39929B9B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9D7897-9F6C-A015-F68A-E06A58598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CB05F-9304-C4ED-336B-4E42FBCD8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85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D4F45-71D9-B741-0E9C-3594D75BF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C7104F-FB5D-6F7B-E77C-16FB6B18A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B41811-C841-7151-4014-272F628A45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1F3C3-562C-3448-58CB-C6744BBF59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57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8A2BC-B1A3-0F47-8453-5923C7307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2FCCFD-2097-121D-75CF-C2AC507AC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D117AB-0473-8122-6BF2-BB8F11FFB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94C1B-00AF-C8DB-004A-D4BEBA243A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10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C1B2B-1A2F-B358-CB22-7091B99E7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F437A2-8527-E8A6-A538-293E27D55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B20EF8-DAD0-AD10-E23F-2E1B9EE23B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98381-88F2-F7D5-5964-DF300EC9C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85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6620B-AC2D-7D6A-64D8-8EE490668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CC4427-C796-23C0-3078-523A59A73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999132-0868-E45B-19D5-FFEEEEB19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F5C14-CD41-C9E1-DD6C-7EFAEA76A9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0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1C0D0-080B-15E3-B6E3-F409CB642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C7B735-3BE4-4D77-C59E-B9CD98E21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40BEAF-A537-14E4-5C92-5FC305D44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DE37B-BCFF-BE21-A378-FC6F3F1AC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89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0C072-C107-600C-77AB-CB0929CED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EFE77-C995-7258-4254-B31C7E1537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C7CBA1-CBFF-E942-A81F-36DC253D8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50713-4BD9-5C63-B593-E079B89E1D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05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BF880-5440-A410-0E70-BB9E8F62F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685025-9329-8386-74A0-65F0602AE9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9753AB-EDF5-00C6-0463-C0E5ABDE6B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E5AE6-BB27-A10E-26CB-409D0A415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3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95072-E6F6-F72F-6323-4B622C037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80FECE-22B5-452F-2A61-BA2A471D1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80A01-5C3F-40CD-1965-9E199F4CD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DA3FB-F18B-096A-E4DA-D7FEDEBAF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23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B7414-32AA-F0A9-712D-C05DD0C60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ED7FE3-7D46-BF16-6800-C5941C3573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C02A22-6045-F864-22F0-10F7F1989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863B2-8004-B0D9-9D6B-CE484F58A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78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556F8-1763-96B0-ABEF-CD95040AB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78DD66-1BCB-DD34-D97C-2951CC1ED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9DDCA8-A153-270C-6E2D-ADDFCD0E1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1E79B-FAE2-EADF-2788-5668AC0705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97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09A9C-81FE-DF2B-4C1B-8ADB7A9B1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5CADD4-6C0B-F637-6B35-A9460FA9E5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1B1FF1-DE82-DA06-934D-CFE9346A1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4168F-E639-FECF-8902-CD3D8141A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64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1AB1-B83A-F820-1E91-3468CBEAD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544779-E625-EDD6-38A2-7130297533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6E3307-30BC-1486-C7E1-0A775AAEF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07493-E0BC-54A1-7614-1699DA3CE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29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428BA-51A6-7237-105B-1CF923E5D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0C5679-5F53-003B-38AF-3A4073FDB3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4E92B8-825F-91BC-C77A-1826771FD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9D080-36E0-8D79-7851-21D93C1CD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4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B92C7-56FE-1AF9-86CB-1DF961AA9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60E5AF-635F-6882-83C0-A3A3C3C37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E9CEB-37E5-14AC-3A79-C9E4E8379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FBA88-17AE-CC71-DD46-E7E16759B5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715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41C52-9972-1C9D-2537-82A4EA7BD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717D26-B934-C2CA-88CC-DDB4DCC083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5B402D-F7D3-E3D1-84CA-A153C0534F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47F0B-F5AF-E9C7-ACCD-B5A1F6F5C9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33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C3B90-B98D-B419-EFD8-FFBE1A885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AC79B2-9164-F285-D537-C1C1A7F851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F43267-89F9-C6BD-6C03-06CEE6E42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083C2-D138-444B-855E-C647277223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6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70CAB-6FF5-C746-9F1E-9FD146F26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6FF2DF-8684-8574-ACA9-21B11CE3B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2F27BC-D3E7-306D-B696-0493A610B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B81AF-FD3D-FCE2-B272-3BD88B9D53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97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A9647-A917-7B14-B142-D2546140B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57DD6B-95FD-1494-451A-D0DC7F0AD0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D54F60-022C-11C9-C5BB-F55626C5E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F3C15-CD17-8696-B6B4-61172EAB87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75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DBEBA-966F-B11B-F0EB-A341DF6F3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7F9B57-E53E-F822-D4D2-15954F59B0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9477E2-E85E-AC11-1355-E3F98B9C6B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2798C-63DD-324E-F8F6-69A7C215E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39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AF6BD-72D5-1E32-900A-C1D1A156A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BAD451-2945-8015-4D8C-58309D006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D8CB75-B579-6EAA-1FF2-8227AA32E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A167-D869-FE47-B576-E78779CC61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03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E116C-3447-13EC-40F8-1F74B77FF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AC1CC5-45FD-D5AB-D2A0-EE2B8441A0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F844F9-CFE5-149B-5344-1F968E5EA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C2BDF-AB67-16D2-F022-496D97AEB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06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D8730-AA0C-620F-0373-C7493359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116DC6-C648-A9C5-5F36-5CB588798D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7800F6-9D3B-4BE8-CDF8-C28539F8E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1FC41-F3A8-4E23-079C-4DE93CF21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44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30469-5DDD-13E7-4EC2-56C954D88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10515A-3575-9F7A-D164-D393C81DED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C7B4CA-9A17-0D25-54B2-65953E494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F4961-1B77-376E-C032-ECBA48F3F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8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2/27/26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2E15F3-3AAC-3CA5-D1CE-4D081EF5A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EE01CF08-C838-1628-4E75-6F1EC63F64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5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A0C3C-A6BB-5EBB-5B2D-2F879540A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952AAE7B-A219-6A48-A663-4633CC6922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9CB616-D2B0-2A25-D4FF-35C01714256B}"/>
              </a:ext>
            </a:extLst>
          </p:cNvPr>
          <p:cNvSpPr txBox="1"/>
          <p:nvPr/>
        </p:nvSpPr>
        <p:spPr>
          <a:xfrm>
            <a:off x="693108" y="3105834"/>
            <a:ext cx="52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योजना और समय-निर्धारण</a:t>
            </a:r>
          </a:p>
        </p:txBody>
      </p:sp>
    </p:spTree>
    <p:extLst>
      <p:ext uri="{BB962C8B-B14F-4D97-AF65-F5344CB8AC3E}">
        <p14:creationId xmlns:p14="http://schemas.microsoft.com/office/powerpoint/2010/main" val="417408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54751-60DB-5299-5AD6-179CAAFF7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62BC71CE-CB4A-478F-89A7-03B47AE214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E52C61-E941-5A2A-C3B8-939B2DE0AA9A}"/>
              </a:ext>
            </a:extLst>
          </p:cNvPr>
          <p:cNvSpPr txBox="1"/>
          <p:nvPr/>
        </p:nvSpPr>
        <p:spPr>
          <a:xfrm>
            <a:off x="643003" y="2367171"/>
            <a:ext cx="60083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21:5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काम–काजी की कल्पनाओं से केवल लाभ होता है, परन्तु उतावली करनेवाले को केवल घटी होती है।</a:t>
            </a:r>
          </a:p>
        </p:txBody>
      </p:sp>
    </p:spTree>
    <p:extLst>
      <p:ext uri="{BB962C8B-B14F-4D97-AF65-F5344CB8AC3E}">
        <p14:creationId xmlns:p14="http://schemas.microsoft.com/office/powerpoint/2010/main" val="2281511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9B7EA-63C3-209A-4B1C-14A4E76B3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B6986D7F-063D-8343-1030-32EFD41C82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B78D7F-800F-CCD8-FEE2-A2F81A130AAD}"/>
              </a:ext>
            </a:extLst>
          </p:cNvPr>
          <p:cNvSpPr txBox="1"/>
          <p:nvPr/>
        </p:nvSpPr>
        <p:spPr>
          <a:xfrm>
            <a:off x="693108" y="3105834"/>
            <a:ext cx="52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प्रतिफल</a:t>
            </a:r>
          </a:p>
        </p:txBody>
      </p:sp>
    </p:spTree>
    <p:extLst>
      <p:ext uri="{BB962C8B-B14F-4D97-AF65-F5344CB8AC3E}">
        <p14:creationId xmlns:p14="http://schemas.microsoft.com/office/powerpoint/2010/main" val="1031241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415DC-7462-729A-4A13-A51567F4D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4B81C1A1-CD35-0EEC-6F82-49FAFE9D9D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DC1AF3-F7A6-2C22-1DF0-524F10355C78}"/>
              </a:ext>
            </a:extLst>
          </p:cNvPr>
          <p:cNvSpPr txBox="1"/>
          <p:nvPr/>
        </p:nvSpPr>
        <p:spPr>
          <a:xfrm>
            <a:off x="630477" y="2613392"/>
            <a:ext cx="60083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14:23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परिश्रम से सदा लाभ होता है, परन्तु बकवाद करने से केवल घटी होती है।</a:t>
            </a:r>
          </a:p>
        </p:txBody>
      </p:sp>
    </p:spTree>
    <p:extLst>
      <p:ext uri="{BB962C8B-B14F-4D97-AF65-F5344CB8AC3E}">
        <p14:creationId xmlns:p14="http://schemas.microsoft.com/office/powerpoint/2010/main" val="311951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D2F2C-DE7F-2613-4F87-AB84EB44D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8FFA7550-0D6D-D7AA-39DC-57A32F8F80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774EAF-503A-A2C1-1E8D-9419692F250F}"/>
              </a:ext>
            </a:extLst>
          </p:cNvPr>
          <p:cNvSpPr txBox="1"/>
          <p:nvPr/>
        </p:nvSpPr>
        <p:spPr>
          <a:xfrm>
            <a:off x="693108" y="3105834"/>
            <a:ext cx="52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हमारे तरीके महत्वपूर्ण हैं</a:t>
            </a:r>
          </a:p>
        </p:txBody>
      </p:sp>
    </p:spTree>
    <p:extLst>
      <p:ext uri="{BB962C8B-B14F-4D97-AF65-F5344CB8AC3E}">
        <p14:creationId xmlns:p14="http://schemas.microsoft.com/office/powerpoint/2010/main" val="3141696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8A0B2-C82E-C333-B1A8-9EF4F07E4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AEC8C280-2052-DBD1-05D2-1B4C7EFD6C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8D69DA-7E61-5773-EC0B-55867D1BD2EE}"/>
              </a:ext>
            </a:extLst>
          </p:cNvPr>
          <p:cNvSpPr txBox="1"/>
          <p:nvPr/>
        </p:nvSpPr>
        <p:spPr>
          <a:xfrm>
            <a:off x="617950" y="2367171"/>
            <a:ext cx="60083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13:11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निर्धन के पास माल नहीं रहता, परन्तु जो अपने परिश्रम से बटोरता, उसकी बढ़ती होती है।</a:t>
            </a:r>
          </a:p>
        </p:txBody>
      </p:sp>
    </p:spTree>
    <p:extLst>
      <p:ext uri="{BB962C8B-B14F-4D97-AF65-F5344CB8AC3E}">
        <p14:creationId xmlns:p14="http://schemas.microsoft.com/office/powerpoint/2010/main" val="909344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0A498-DC10-AF79-12DE-283B4D76D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B2C7D436-78F1-6459-AE51-6804BBA672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A5C757-417A-5C7D-DC17-150636AFC1A3}"/>
              </a:ext>
            </a:extLst>
          </p:cNvPr>
          <p:cNvSpPr txBox="1"/>
          <p:nvPr/>
        </p:nvSpPr>
        <p:spPr>
          <a:xfrm>
            <a:off x="693108" y="3105834"/>
            <a:ext cx="52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निपुणता</a:t>
            </a:r>
          </a:p>
        </p:txBody>
      </p:sp>
    </p:spTree>
    <p:extLst>
      <p:ext uri="{BB962C8B-B14F-4D97-AF65-F5344CB8AC3E}">
        <p14:creationId xmlns:p14="http://schemas.microsoft.com/office/powerpoint/2010/main" val="687748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E9031-DAC0-334B-A27D-9A544E776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BE15AB56-8871-44F0-8B6C-61F0FE813D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5DE088-93EA-3D5E-E7FF-D7BEF31DDFC2}"/>
              </a:ext>
            </a:extLst>
          </p:cNvPr>
          <p:cNvSpPr txBox="1"/>
          <p:nvPr/>
        </p:nvSpPr>
        <p:spPr>
          <a:xfrm>
            <a:off x="580372" y="2271760"/>
            <a:ext cx="6008317" cy="231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22:29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यदि तू ऐसा पुरुष देखे जो काम–काज में निपुण हो, तो वह राजाओं के सम्मुख खड़ा होगा; छोटे लोगों के सम्मुख नहीं।</a:t>
            </a:r>
          </a:p>
        </p:txBody>
      </p:sp>
    </p:spTree>
    <p:extLst>
      <p:ext uri="{BB962C8B-B14F-4D97-AF65-F5344CB8AC3E}">
        <p14:creationId xmlns:p14="http://schemas.microsoft.com/office/powerpoint/2010/main" val="3296702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463B1-DEA9-BD2B-F512-48EFA4DCF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D7EC6744-2392-B43F-61C8-4B8614FB8D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0D1148-7E22-4B36-5275-FA8013FD3B55}"/>
              </a:ext>
            </a:extLst>
          </p:cNvPr>
          <p:cNvSpPr txBox="1"/>
          <p:nvPr/>
        </p:nvSpPr>
        <p:spPr>
          <a:xfrm>
            <a:off x="693108" y="3105834"/>
            <a:ext cx="52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संतुलन</a:t>
            </a:r>
          </a:p>
        </p:txBody>
      </p:sp>
    </p:spTree>
    <p:extLst>
      <p:ext uri="{BB962C8B-B14F-4D97-AF65-F5344CB8AC3E}">
        <p14:creationId xmlns:p14="http://schemas.microsoft.com/office/powerpoint/2010/main" val="2442611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417E6-23DF-2904-5C12-6D42F41B3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CE9B04BA-128A-3EB5-7962-02AA26635C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4F9796-2F7C-1189-67E2-59DBA2A21E06}"/>
              </a:ext>
            </a:extLst>
          </p:cNvPr>
          <p:cNvSpPr txBox="1"/>
          <p:nvPr/>
        </p:nvSpPr>
        <p:spPr>
          <a:xfrm>
            <a:off x="592898" y="2542603"/>
            <a:ext cx="6008317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 23:4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धनी होने के लिये परिश्रम न करना; अपनी समझ का भरोसा छोड़ना।</a:t>
            </a:r>
          </a:p>
        </p:txBody>
      </p:sp>
    </p:spTree>
    <p:extLst>
      <p:ext uri="{BB962C8B-B14F-4D97-AF65-F5344CB8AC3E}">
        <p14:creationId xmlns:p14="http://schemas.microsoft.com/office/powerpoint/2010/main" val="369694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469B3-2F20-EE88-11F8-07A5BF690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nts&#10;&#10;AI-generated content may be incorrect.">
            <a:extLst>
              <a:ext uri="{FF2B5EF4-FFF2-40B4-BE49-F238E27FC236}">
                <a16:creationId xmlns:a16="http://schemas.microsoft.com/office/drawing/2014/main" id="{8FE8807C-36A2-D5E6-0F33-5CB522A77C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FF592C-51AA-CCE9-5AB8-4A26A1EFC5D0}"/>
              </a:ext>
            </a:extLst>
          </p:cNvPr>
          <p:cNvSpPr txBox="1"/>
          <p:nvPr/>
        </p:nvSpPr>
        <p:spPr>
          <a:xfrm>
            <a:off x="655530" y="2828835"/>
            <a:ext cx="5219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चींटी से मिलने वाली कार्यस्थल की नौ शिक्षाएँ</a:t>
            </a:r>
          </a:p>
        </p:txBody>
      </p:sp>
    </p:spTree>
    <p:extLst>
      <p:ext uri="{BB962C8B-B14F-4D97-AF65-F5344CB8AC3E}">
        <p14:creationId xmlns:p14="http://schemas.microsoft.com/office/powerpoint/2010/main" val="1795840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C4FBA-20B1-D618-BB26-012D2A8D2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49AA0A1B-17FB-9454-7FE7-F3119A773F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6BBDAD-5C09-B193-27CC-0878D6252023}"/>
              </a:ext>
            </a:extLst>
          </p:cNvPr>
          <p:cNvSpPr txBox="1"/>
          <p:nvPr/>
        </p:nvSpPr>
        <p:spPr>
          <a:xfrm>
            <a:off x="693108" y="3105834"/>
            <a:ext cx="52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प्राथमिकता</a:t>
            </a:r>
          </a:p>
        </p:txBody>
      </p:sp>
    </p:spTree>
    <p:extLst>
      <p:ext uri="{BB962C8B-B14F-4D97-AF65-F5344CB8AC3E}">
        <p14:creationId xmlns:p14="http://schemas.microsoft.com/office/powerpoint/2010/main" val="1093584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870DF-6584-7DD2-401C-1EBC45F11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9CBCE26F-FC46-5B9F-1214-2F22A9AB2B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FC4C34-1697-1FFE-D91F-AB672DB5AE3A}"/>
              </a:ext>
            </a:extLst>
          </p:cNvPr>
          <p:cNvSpPr txBox="1"/>
          <p:nvPr/>
        </p:nvSpPr>
        <p:spPr>
          <a:xfrm>
            <a:off x="567846" y="2271760"/>
            <a:ext cx="6008317" cy="231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24:27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अपना बाहर का काम–काज ठीक करना, और खेत का काम तैयार कर लेना; उसके बाद अपना घर बनाना।</a:t>
            </a:r>
          </a:p>
        </p:txBody>
      </p:sp>
    </p:spTree>
    <p:extLst>
      <p:ext uri="{BB962C8B-B14F-4D97-AF65-F5344CB8AC3E}">
        <p14:creationId xmlns:p14="http://schemas.microsoft.com/office/powerpoint/2010/main" val="3814572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D2DBF-E888-FB2A-773B-074D98EA1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14F1BC3F-2F4E-DC68-B0EB-C25E93BD57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4E7011-1BA9-3E03-CDAD-A77A37434AB9}"/>
              </a:ext>
            </a:extLst>
          </p:cNvPr>
          <p:cNvSpPr txBox="1"/>
          <p:nvPr/>
        </p:nvSpPr>
        <p:spPr>
          <a:xfrm>
            <a:off x="693108" y="3105834"/>
            <a:ext cx="52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परमेश्वर पर निर्भरता</a:t>
            </a:r>
          </a:p>
        </p:txBody>
      </p:sp>
    </p:spTree>
    <p:extLst>
      <p:ext uri="{BB962C8B-B14F-4D97-AF65-F5344CB8AC3E}">
        <p14:creationId xmlns:p14="http://schemas.microsoft.com/office/powerpoint/2010/main" val="2727425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60104-D935-7112-F8A5-91F38769B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24446645-FE07-6707-ABE0-8CD33588B8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FF32C3-398E-4075-49CA-40913B9C5F97}"/>
              </a:ext>
            </a:extLst>
          </p:cNvPr>
          <p:cNvSpPr txBox="1"/>
          <p:nvPr/>
        </p:nvSpPr>
        <p:spPr>
          <a:xfrm>
            <a:off x="542794" y="2542603"/>
            <a:ext cx="6008317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 16:3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अपने कामों को यहोवा पर डाल दे, इस से तेरी कल्पनाएँ सिद्ध होंगी।</a:t>
            </a:r>
          </a:p>
        </p:txBody>
      </p:sp>
    </p:spTree>
    <p:extLst>
      <p:ext uri="{BB962C8B-B14F-4D97-AF65-F5344CB8AC3E}">
        <p14:creationId xmlns:p14="http://schemas.microsoft.com/office/powerpoint/2010/main" val="128265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B43E6-A8B9-2AA6-689D-560CD7A1A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EAA4EB5D-D9BC-6F98-4BDD-D510377DF1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40C6C6-54F8-1D33-E391-E366CFE10557}"/>
              </a:ext>
            </a:extLst>
          </p:cNvPr>
          <p:cNvSpPr txBox="1"/>
          <p:nvPr/>
        </p:nvSpPr>
        <p:spPr>
          <a:xfrm>
            <a:off x="530268" y="2271760"/>
            <a:ext cx="6008317" cy="231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 16:9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मनुष्य मन में अपने मार्ग पर विचार करता है, परन्तु यहोवा ही उसके पैरों को स्थिर करता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1271913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4269A-9E1A-CA46-7AA5-F11318B5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DF7B5BC0-EF14-3ADC-0933-63813045ED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7BD99B-FE12-A0AA-6CE9-D3E06FF04E4E}"/>
              </a:ext>
            </a:extLst>
          </p:cNvPr>
          <p:cNvSpPr txBox="1"/>
          <p:nvPr/>
        </p:nvSpPr>
        <p:spPr>
          <a:xfrm>
            <a:off x="693108" y="3105834"/>
            <a:ext cx="52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महिलाएं काम पर</a:t>
            </a:r>
          </a:p>
        </p:txBody>
      </p:sp>
    </p:spTree>
    <p:extLst>
      <p:ext uri="{BB962C8B-B14F-4D97-AF65-F5344CB8AC3E}">
        <p14:creationId xmlns:p14="http://schemas.microsoft.com/office/powerpoint/2010/main" val="2673796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7C91B-3DDF-176D-3C2A-1327211F1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E5A5A55E-9734-DFF8-B58D-9BA23DFF27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FD9F5C-71CC-3DC8-1A4D-D2AAF572B40C}"/>
              </a:ext>
            </a:extLst>
          </p:cNvPr>
          <p:cNvSpPr txBox="1"/>
          <p:nvPr/>
        </p:nvSpPr>
        <p:spPr>
          <a:xfrm>
            <a:off x="455111" y="646700"/>
            <a:ext cx="6597042" cy="556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31:13,16,31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13 वह ऊन और सन ढूँढ़ ढूँढ़कर, अपने हाथों से प्रसन्नता के साथ काम करती है।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16 वह किसी खेत के विषय में सोच विचार करती है और उसे मोल ले लेती है; और अपने परिश्रम के फल से दाख की बारी लगाती है।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31 उसके हाथों के परिश्रम का फल उसे दो, और उसके कार्यों से सभा में उसकी प्रशंसा होगी ।</a:t>
            </a:r>
          </a:p>
        </p:txBody>
      </p:sp>
    </p:spTree>
    <p:extLst>
      <p:ext uri="{BB962C8B-B14F-4D97-AF65-F5344CB8AC3E}">
        <p14:creationId xmlns:p14="http://schemas.microsoft.com/office/powerpoint/2010/main" val="3432455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3E1E0-1B79-1FF0-1220-959CDC924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E91EF7DE-B206-D130-38ED-1F19A49538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FD5C49-F998-6361-5D2B-1A32080F35D0}"/>
              </a:ext>
            </a:extLst>
          </p:cNvPr>
          <p:cNvSpPr txBox="1"/>
          <p:nvPr/>
        </p:nvSpPr>
        <p:spPr>
          <a:xfrm>
            <a:off x="643004" y="2399487"/>
            <a:ext cx="5219178" cy="205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परिश्रम। तत्परता।</a:t>
            </a:r>
          </a:p>
          <a:p>
            <a:pPr>
              <a:lnSpc>
                <a:spcPct val="12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बुद्धिमानी से निवेश।</a:t>
            </a:r>
          </a:p>
          <a:p>
            <a:pPr>
              <a:lnSpc>
                <a:spcPct val="12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प्रतिफल। सम्मान।</a:t>
            </a:r>
          </a:p>
        </p:txBody>
      </p:sp>
    </p:spTree>
    <p:extLst>
      <p:ext uri="{BB962C8B-B14F-4D97-AF65-F5344CB8AC3E}">
        <p14:creationId xmlns:p14="http://schemas.microsoft.com/office/powerpoint/2010/main" val="3077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AE4EE-18BA-EF88-87A4-36C13EE5C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nts&#10;&#10;AI-generated content may be incorrect.">
            <a:extLst>
              <a:ext uri="{FF2B5EF4-FFF2-40B4-BE49-F238E27FC236}">
                <a16:creationId xmlns:a16="http://schemas.microsoft.com/office/drawing/2014/main" id="{7417AB42-A44C-F5BB-3D03-B51E007A6A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D2C62-2A04-17B3-1AF6-2ED4AC89D063}"/>
              </a:ext>
            </a:extLst>
          </p:cNvPr>
          <p:cNvSpPr txBox="1"/>
          <p:nvPr/>
        </p:nvSpPr>
        <p:spPr>
          <a:xfrm>
            <a:off x="617951" y="1382286"/>
            <a:ext cx="60083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6:6-11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हे आलसी, चींटियों के पास जा; उनके काम पर ध्यान दे, और बुद्धिमान हो।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 उनके न तो कोई न्यायी होता है, न प्रधान, और न प्रभुता करनेवाला,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 तौभी वे अपना आहार धूपकाल में संचय करती हैं, और कटनी के समय अपनी भोजनवस्तु बटोरती हैं।</a:t>
            </a:r>
          </a:p>
        </p:txBody>
      </p:sp>
    </p:spTree>
    <p:extLst>
      <p:ext uri="{BB962C8B-B14F-4D97-AF65-F5344CB8AC3E}">
        <p14:creationId xmlns:p14="http://schemas.microsoft.com/office/powerpoint/2010/main" val="358626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6ECAF-2D80-32DD-D5A5-CA0707EF6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nts&#10;&#10;AI-generated content may be incorrect.">
            <a:extLst>
              <a:ext uri="{FF2B5EF4-FFF2-40B4-BE49-F238E27FC236}">
                <a16:creationId xmlns:a16="http://schemas.microsoft.com/office/drawing/2014/main" id="{A4E6AD3A-6CB0-FD0C-BC7F-9BB6A23E3B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5918F9-A8F5-84D9-5B36-F54637F6F294}"/>
              </a:ext>
            </a:extLst>
          </p:cNvPr>
          <p:cNvSpPr txBox="1"/>
          <p:nvPr/>
        </p:nvSpPr>
        <p:spPr>
          <a:xfrm>
            <a:off x="605425" y="1136064"/>
            <a:ext cx="600831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6:6-11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 हे आलसी, तू कब तक सोता रहेगा? तेरी नींद कब टूटेगी?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कुछ और सो लेना, थोड़ी सी नींद, एक और झपकी, थोड़ा और छाती पर हाथ रखे लेटे रहना,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 तब तेरा कंगालपन राह के लुटेरे के समान और तेरी घटी हथियार बन्द के समान आ पड़ेगी।</a:t>
            </a:r>
          </a:p>
        </p:txBody>
      </p:sp>
    </p:spTree>
    <p:extLst>
      <p:ext uri="{BB962C8B-B14F-4D97-AF65-F5344CB8AC3E}">
        <p14:creationId xmlns:p14="http://schemas.microsoft.com/office/powerpoint/2010/main" val="62299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6575C-40B5-BFA2-5B02-0EDA3555F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nts&#10;&#10;AI-generated content may be incorrect.">
            <a:extLst>
              <a:ext uri="{FF2B5EF4-FFF2-40B4-BE49-F238E27FC236}">
                <a16:creationId xmlns:a16="http://schemas.microsoft.com/office/drawing/2014/main" id="{9C3174F9-5B91-3CC2-3E02-68FD8DBA31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6BD54B-5379-AF40-B559-CCA1D4C4101C}"/>
              </a:ext>
            </a:extLst>
          </p:cNvPr>
          <p:cNvSpPr txBox="1"/>
          <p:nvPr/>
        </p:nvSpPr>
        <p:spPr>
          <a:xfrm>
            <a:off x="455114" y="405095"/>
            <a:ext cx="6697248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परिश्रम (कड़ी मेहनत)</a:t>
            </a:r>
          </a:p>
          <a:p>
            <a:pPr>
              <a:lnSpc>
                <a:spcPct val="12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आत्म-प्रेरणा (पहल करना)</a:t>
            </a:r>
          </a:p>
          <a:p>
            <a:pPr>
              <a:lnSpc>
                <a:spcPct val="12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दूरदर्शिता (भविष्य के बारे में सोच)</a:t>
            </a:r>
          </a:p>
          <a:p>
            <a:pPr>
              <a:lnSpc>
                <a:spcPct val="12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तैयारी</a:t>
            </a:r>
          </a:p>
          <a:p>
            <a:pPr>
              <a:lnSpc>
                <a:spcPct val="12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निरंतरता</a:t>
            </a:r>
          </a:p>
          <a:p>
            <a:pPr>
              <a:lnSpc>
                <a:spcPct val="12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6. समय की समझ</a:t>
            </a:r>
          </a:p>
          <a:p>
            <a:pPr>
              <a:lnSpc>
                <a:spcPct val="12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7. आराम से अधिक अनुशासन</a:t>
            </a:r>
          </a:p>
          <a:p>
            <a:pPr>
              <a:lnSpc>
                <a:spcPct val="12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8. जिम्मेदारी</a:t>
            </a:r>
          </a:p>
          <a:p>
            <a:pPr>
              <a:lnSpc>
                <a:spcPct val="12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9. छोटी बातों में बुद्धिमानी</a:t>
            </a:r>
          </a:p>
        </p:txBody>
      </p:sp>
    </p:spTree>
    <p:extLst>
      <p:ext uri="{BB962C8B-B14F-4D97-AF65-F5344CB8AC3E}">
        <p14:creationId xmlns:p14="http://schemas.microsoft.com/office/powerpoint/2010/main" val="24213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E7C8E3-2F13-5EBE-B8DC-65EA708CE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30EEE9DA-4904-23E8-27B4-03BC08F9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271469-ECF1-B6AA-E1E5-15DE648935C4}"/>
              </a:ext>
            </a:extLst>
          </p:cNvPr>
          <p:cNvSpPr txBox="1"/>
          <p:nvPr/>
        </p:nvSpPr>
        <p:spPr>
          <a:xfrm>
            <a:off x="693108" y="3105834"/>
            <a:ext cx="52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परिश्रम बनाम आलस्य</a:t>
            </a:r>
          </a:p>
        </p:txBody>
      </p:sp>
    </p:spTree>
    <p:extLst>
      <p:ext uri="{BB962C8B-B14F-4D97-AF65-F5344CB8AC3E}">
        <p14:creationId xmlns:p14="http://schemas.microsoft.com/office/powerpoint/2010/main" val="953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86C7C-1433-831C-4DBA-B7B6B5672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DAE2A8FC-B7E5-77CA-F1F6-50ABE22AD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E3F896-3E8F-8DCB-E0D5-D79879EC4CB1}"/>
              </a:ext>
            </a:extLst>
          </p:cNvPr>
          <p:cNvSpPr txBox="1"/>
          <p:nvPr/>
        </p:nvSpPr>
        <p:spPr>
          <a:xfrm>
            <a:off x="655529" y="2367171"/>
            <a:ext cx="60083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10:4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जो काम में ढिलाई करता है, वह निर्धन हो जाता है, परन्तु काम–काजी लोग अपने हाथों के द्वारा धनी होते हैं।</a:t>
            </a:r>
          </a:p>
        </p:txBody>
      </p:sp>
    </p:spTree>
    <p:extLst>
      <p:ext uri="{BB962C8B-B14F-4D97-AF65-F5344CB8AC3E}">
        <p14:creationId xmlns:p14="http://schemas.microsoft.com/office/powerpoint/2010/main" val="218447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E5F21-564E-3421-1B47-0606C63E9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C114AD13-F8B0-4CFC-8582-690B5D3658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FCE436-6414-D7A1-1815-17C42A5FF744}"/>
              </a:ext>
            </a:extLst>
          </p:cNvPr>
          <p:cNvSpPr txBox="1"/>
          <p:nvPr/>
        </p:nvSpPr>
        <p:spPr>
          <a:xfrm>
            <a:off x="655529" y="2613392"/>
            <a:ext cx="60083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12:24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काम–काजी लोग प्रभुता करते हैं, परन्तु आलसी बेगार में पकड़े जाते हैं।</a:t>
            </a:r>
          </a:p>
        </p:txBody>
      </p:sp>
    </p:spTree>
    <p:extLst>
      <p:ext uri="{BB962C8B-B14F-4D97-AF65-F5344CB8AC3E}">
        <p14:creationId xmlns:p14="http://schemas.microsoft.com/office/powerpoint/2010/main" val="3883341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EB393-1F9B-D479-027E-1308E5D84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A6BBFDD3-F645-EB77-9B30-BF69BB3293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1C72B3-3E85-BB0D-4AF2-D43B47D88C30}"/>
              </a:ext>
            </a:extLst>
          </p:cNvPr>
          <p:cNvSpPr txBox="1"/>
          <p:nvPr/>
        </p:nvSpPr>
        <p:spPr>
          <a:xfrm>
            <a:off x="643003" y="2367171"/>
            <a:ext cx="60083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12:27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आलसी अहेर का पीछा नहीं करता, परन्तु काम–काजी को अनमोल वस्तु मिलती है।</a:t>
            </a:r>
          </a:p>
        </p:txBody>
      </p:sp>
    </p:spTree>
    <p:extLst>
      <p:ext uri="{BB962C8B-B14F-4D97-AF65-F5344CB8AC3E}">
        <p14:creationId xmlns:p14="http://schemas.microsoft.com/office/powerpoint/2010/main" val="2176091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16109</TotalTime>
  <Words>539</Words>
  <Application>Microsoft Macintosh PowerPoint</Application>
  <PresentationFormat>Widescreen</PresentationFormat>
  <Paragraphs>83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3151</cp:revision>
  <dcterms:created xsi:type="dcterms:W3CDTF">2022-04-28T10:27:37Z</dcterms:created>
  <dcterms:modified xsi:type="dcterms:W3CDTF">2026-02-27T07:51:05Z</dcterms:modified>
</cp:coreProperties>
</file>