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489" r:id="rId3"/>
    <p:sldId id="509" r:id="rId4"/>
    <p:sldId id="510" r:id="rId5"/>
    <p:sldId id="393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CE4AE-CBDA-2841-B609-8208B6573B9C}" type="datetimeFigureOut">
              <a:rPr lang="en-US" smtClean="0"/>
              <a:t>7/3/26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9E143-1DBF-1442-A6F7-E01E244C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FAC5-2957-8B76-4F90-EDDD0A694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349E77-309F-7703-9231-287D26C93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E1FC51-4B24-E807-7937-A8E310A05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27F00-A8F2-AEB5-1CD9-092BF047F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E41A9-7E90-3AF9-95E5-5BF02D160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31B90-E951-8ABE-395B-B9CC09E6A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FAB99-BAB0-9022-0B27-CFCB03298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353EA-5E80-6832-B699-003A58CE4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9EDFB-DF63-0BFF-E1C9-F7255C03A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E99F94-F173-8B00-5202-209A07FC3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F5FE75-E943-4F29-0402-93FAAF034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BF45F-23FC-E615-6FB9-EE686C58F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01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02CE1-A7CB-93C6-66AB-4D75399F7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9A3DB9-B456-9743-8DF0-60C56DEEF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A90E9-FA4F-FF8F-22AE-2AD40CC14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25618-3219-5B92-9F93-650E61F0E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62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CF5A7-ECF8-3BC0-9DAA-FC130E58C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DA8B3-2085-3381-8D8C-5F02F231A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68342-E7E9-0A73-20DD-08EA3585C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174B-B9BA-7124-92D5-E42C99375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96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F8AF9-88AB-D85D-46FF-6A39F2D1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FBF09-1D25-2C12-1AE6-4F4A518A4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D05A13-AAD4-4CAF-346A-F7940DA76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EA17F-DCEF-7EB6-9966-F196C696A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127FE-F3DB-F377-BC01-DEDC2DDD7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BB8DE-9B6C-F60D-092C-AFAFE1F0D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385F6-EE31-DB2C-98ED-2C0CD5C97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32ACF-3F58-9D5C-20DA-FDF3EFADE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8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066C9-70E4-D329-0692-653C8B51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A183FE-36B7-1194-3B22-D04A502F8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E1107-5F2D-1FA2-A5BE-F9389849F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5C4D0-CD1E-EBA2-8474-87F185EDA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91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13B96-4CBF-B86D-2A0F-D442F89CB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2CB08-EDCB-DC5A-2323-859BAC526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86898-8C5F-C8D7-0DD7-2865BF7D6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16444-D114-B24D-95BE-F570C938D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4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C3D2A-B3BC-87E1-3997-8F100C46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0377E-B5C2-0E6D-8A01-4F9BB251A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F19C1-582D-E9EF-ECB1-2D82940D5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3C79A-90AD-E63C-666F-41C8B626F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55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2FCA6-476B-9B3E-D357-6F5C53DE2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5FF21A-9459-A484-22ED-12D24A854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62FD7-6CD7-066A-118D-F040BDBAE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DA9CD-9EC9-4AC7-BF83-700252E42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1E8E9-B032-47D9-5831-B3235B5B8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FC1F7-A3AA-F388-0F02-C96E2A8E6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CF9B6-DDA5-2885-E3F5-242E8F9B8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A1E2A-71EE-4241-5348-97140DF82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54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F3CB5-2B9C-E729-34D5-9FC754EBA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04A7F-24DE-934D-073F-D4F4BD905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B8C75A-6550-7747-AC4B-01160ABA0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4033-34AB-55E4-D866-0948BF03A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4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4CAF5-3044-BC3E-C197-D1AF22D95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257AB-30E9-3035-C53F-786620CD1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CC521F-94FA-575E-52CB-277426A44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A32C-1C41-953E-AECF-333881BBE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35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0A243-1BB6-F491-4494-C18C139D9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2CD461-8F89-1DE7-429B-0F3D5D09C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CA2EF-B896-912C-6DAB-A78FF269E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B3CCC-983E-7920-C92E-F219CB58D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5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FD2AA-D988-480D-7831-C930A1D7F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7A3733-D2D2-75F5-C7D3-EA3A0DD51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03052-89F6-A01B-744A-56CAF6511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9AF7-0520-07E9-EB2D-A881E69F1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BB56E-A640-3BAB-0CF2-3B9AB8B1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525D8-EAAF-B0CC-BD3D-F7B4ECDB9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481F1B-2404-E7E3-2B64-AD06F9F81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91250-29FE-5239-E738-275927A29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50C90-97AE-02FC-BAD4-A1BDD1A33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E4FAD-ACC8-2C28-13FF-F7C3555DE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5CA712-8105-C68A-6949-FF04AB534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D337D-B181-15F1-FA95-C50F85D6D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3EF07-185A-9342-994E-46D85928E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E2173-39D3-BE8C-9143-7D1AADD7F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EDCB72-3450-0DBC-F254-41D58DF64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2DCAC-C090-3024-4ACD-D14F68B29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FDCF6-47D6-2F72-48A4-819A72DDD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1EFC6-4BFA-6EA6-D06A-D4787E95C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AE4D42-C127-DF2E-1751-4423D43F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5A632-A31F-C4DD-B22B-2C44FF0DF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7ED14-EDAE-2D5B-CE06-4009C3D39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09FF2-ED19-6448-E13C-FDA02C7D5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0653C7-1FB1-62CF-DB29-7152DEE93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AA708-05BB-C399-01B4-5D5840B20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42A9-E020-B0E4-3776-2A893AB16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3B12-D6DA-A2A7-8F3B-53979D8E6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EBEAB-0419-7985-CCD1-AF09F241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CAD6-EC98-2FFB-300F-DAE77D0C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8916A-7A2F-5D2B-1546-72583D2D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3D7B-FF91-FC86-EE2A-18A711BB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1D40C-E228-E930-B3FE-055783A3F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C13C9-1FCA-A316-DC2E-AB6FAAAF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CD97-0037-FEC5-5924-9ADB90F6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6F9D1-D3BD-3BF8-5A40-8E246B52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8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1C393-6413-C446-8429-A1285BA65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7F0A-D901-CACE-66DE-B003AC2FF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8502-8CB7-F8F8-F547-AABCDE30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250E4-25B5-FA22-813D-DCB11D15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B2855-C333-5C68-5227-0874EC1E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A852-5EBB-A0F9-C7BB-61DD42D3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8815C-335F-50E4-4324-3677F5A3A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AE860-EF03-D58F-2B8D-E71DD76E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AD70E-6A6E-A669-5441-1CCE2053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B207-8836-0C9B-F2CE-498273BE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C696-0A0A-33B1-2D1E-BF52C521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00EDE-916A-21C9-E183-45377DD3F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5601D-0B83-73CD-2E0D-3010EFEC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289D-D6A4-FB04-7EF3-A20D6BBC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F849B-4E8E-E7BF-D0A7-C56F0631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4BA3-CD26-54CD-9C44-B0838D12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BD56-54EF-2F79-CED9-8DF68906E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804D3-F175-E7B7-ECDB-8B7300206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B438F-413D-516C-AE6F-D43F4C32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1903B-AF9A-6E31-9D6F-526F97A8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5AF45-4A1E-A841-3BC6-7DDA1327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4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D3A9-0DB4-CFA8-8E12-C0D34F83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ABE67-AA88-8AE2-54D1-BD65DC212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185DD-95AB-4A99-DE0C-2EC82C7C1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4FD6A-1E30-137E-71DD-3C96DA2FB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78FF5-DB64-115A-B8A6-2BE37C3CC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60B13-92F9-F77A-0DBA-66D8F8A9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E67D3-E5D9-70E9-C63A-DC39CD1A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32AC2-D6F1-4A36-EBAA-270EF8DF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EA75-71C4-058C-CDB6-76197386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D4D14-7CDD-1C2C-09FD-6AD6C5A2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803C2-0913-1CFC-D5A9-E51F7E7F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1829D-EB75-E7A8-1ACB-457B3524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2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35E86-66C1-32D3-4D6C-24BE22F1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9D410-01AB-FD89-23D0-C4563902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C9EB6-963C-8676-660D-D8D6F23E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E734-61D4-D41E-1E30-8A2B4C06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BB31-B21D-8E3A-8E5D-14B0EF78B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A616A-4645-0802-2A65-3497D12F9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75FF0-18A9-5B1E-EF11-4FAB0A13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F568F-30B1-4B11-1EE4-57B877CC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D1604-3111-FCA6-B724-10B92232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4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5D2F-2963-34B0-11B5-2FCC75BE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B534E-F3B1-20B9-DBFF-5DEBB622B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16FB5-2A02-1554-F69D-5E6156A08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53BC9-BAE3-4101-DC5B-84F232D0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4F0DD-8E02-D2CA-7007-DC94CBE1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3FD3D-3E2A-B741-0916-EFA0B180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2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F479CD-AF04-572F-84D7-F3C4F608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881B-84A5-BDC4-59B2-39577713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249B0-D2F0-2896-F495-B6097CD31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81D910-824A-8847-8405-85BD6B4A4E68}" type="datetimeFigureOut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63F50-407C-8007-EDA6-2A90C65E9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19565-0582-8984-B625-635DE76E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01D6C-1E74-A04F-89C4-0BBF8864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two people&#10;&#10;AI-generated content may be incorrect.">
            <a:extLst>
              <a:ext uri="{FF2B5EF4-FFF2-40B4-BE49-F238E27FC236}">
                <a16:creationId xmlns:a16="http://schemas.microsoft.com/office/drawing/2014/main" id="{6C890A87-D4AE-09C2-CF08-1F7A00C33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2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DBD30-ACE5-046D-B340-1DEC81128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3DB46A-1257-6F3E-DF51-6E6042079A24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12182251-2668-A3C5-7265-C880FEA5E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329746-309F-D1E3-8D63-DCC91523C940}"/>
              </a:ext>
            </a:extLst>
          </p:cNvPr>
          <p:cNvSpPr txBox="1"/>
          <p:nvPr/>
        </p:nvSpPr>
        <p:spPr>
          <a:xfrm>
            <a:off x="680581" y="2475662"/>
            <a:ext cx="6609567" cy="19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10000"/>
              </a:lnSpc>
              <a:buAutoNum type="hindiAlpha1Period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विश्वासयोग्य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lnSpc>
                <a:spcPct val="110000"/>
              </a:lnSpc>
              <a:buAutoNum type="hindiAlpha1Period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बुद्धिमान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lnSpc>
                <a:spcPct val="110000"/>
              </a:lnSpc>
              <a:buAutoNum type="hindiAlpha1Period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समर्पित</a:t>
            </a:r>
          </a:p>
        </p:txBody>
      </p:sp>
    </p:spTree>
    <p:extLst>
      <p:ext uri="{BB962C8B-B14F-4D97-AF65-F5344CB8AC3E}">
        <p14:creationId xmlns:p14="http://schemas.microsoft.com/office/powerpoint/2010/main" val="82819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552A9-8F07-8488-B089-F8859B277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464485-A390-7581-3A28-10528DABDBB9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669B734E-DA0A-304B-598A-EFA6AD6B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8F763-D423-63BB-55E5-70DDF9086A21}"/>
              </a:ext>
            </a:extLst>
          </p:cNvPr>
          <p:cNvSpPr txBox="1"/>
          <p:nvPr/>
        </p:nvSpPr>
        <p:spPr>
          <a:xfrm>
            <a:off x="680581" y="3085059"/>
            <a:ext cx="6609567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अच्छे भण्डारीपन का प्रतिफल</a:t>
            </a:r>
          </a:p>
        </p:txBody>
      </p:sp>
    </p:spTree>
    <p:extLst>
      <p:ext uri="{BB962C8B-B14F-4D97-AF65-F5344CB8AC3E}">
        <p14:creationId xmlns:p14="http://schemas.microsoft.com/office/powerpoint/2010/main" val="80101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F0B37-064E-E699-DCA5-0D434AE90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0B8BF1-A254-BFE0-50B9-D868F1C7855D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946B1C0A-1B67-DA67-000E-EEC0AD88B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6277D0-A1DE-158D-E581-AA489E090E84}"/>
              </a:ext>
            </a:extLst>
          </p:cNvPr>
          <p:cNvSpPr txBox="1"/>
          <p:nvPr/>
        </p:nvSpPr>
        <p:spPr>
          <a:xfrm>
            <a:off x="680581" y="3085059"/>
            <a:ext cx="6609567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भण्डारीपन के प्रति तीन गलत रवैये</a:t>
            </a:r>
          </a:p>
        </p:txBody>
      </p:sp>
    </p:spTree>
    <p:extLst>
      <p:ext uri="{BB962C8B-B14F-4D97-AF65-F5344CB8AC3E}">
        <p14:creationId xmlns:p14="http://schemas.microsoft.com/office/powerpoint/2010/main" val="341949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B44BE-E3AA-CEC8-68E3-AA175F266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64A6A1-0B17-1CE9-F335-5F552C0AFCF9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AEB06F0D-439D-A1CD-E92F-CFF11D537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470C2-AD53-F6E9-EF2D-3974B602D63D}"/>
              </a:ext>
            </a:extLst>
          </p:cNvPr>
          <p:cNvSpPr txBox="1"/>
          <p:nvPr/>
        </p:nvSpPr>
        <p:spPr>
          <a:xfrm>
            <a:off x="680581" y="2577535"/>
            <a:ext cx="6609567" cy="19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क. लापरवाही और उदासीनता</a:t>
            </a:r>
          </a:p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ख. अधिकार का दुरुपयोग</a:t>
            </a:r>
          </a:p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ग. आत्म-सुख में डूब जाना</a:t>
            </a:r>
          </a:p>
        </p:txBody>
      </p:sp>
    </p:spTree>
    <p:extLst>
      <p:ext uri="{BB962C8B-B14F-4D97-AF65-F5344CB8AC3E}">
        <p14:creationId xmlns:p14="http://schemas.microsoft.com/office/powerpoint/2010/main" val="133308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5D657-5E3A-467C-890D-A2D592A2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C99699-37AD-DE18-BF08-D0DE6F5EF795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4A7C6647-A149-D708-E9A6-199347288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E9816-C0C3-CBA8-98AE-346BB338FC08}"/>
              </a:ext>
            </a:extLst>
          </p:cNvPr>
          <p:cNvSpPr txBox="1"/>
          <p:nvPr/>
        </p:nvSpPr>
        <p:spPr>
          <a:xfrm>
            <a:off x="605425" y="2475662"/>
            <a:ext cx="6609567" cy="19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अच्छे भण्डारीपन का अर्थ है स्वामी की इच्छा को जानना और उसे पूरा करना</a:t>
            </a:r>
          </a:p>
        </p:txBody>
      </p:sp>
    </p:spTree>
    <p:extLst>
      <p:ext uri="{BB962C8B-B14F-4D97-AF65-F5344CB8AC3E}">
        <p14:creationId xmlns:p14="http://schemas.microsoft.com/office/powerpoint/2010/main" val="371710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7076C-0C77-24C4-8E9F-669CE280D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A29A75-95E0-5294-DC53-06B462133CFF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6CB51F4A-61A5-1310-BB60-F79D5F0CB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0876E-CBD7-B3B2-DBEA-7E46ACC2BD27}"/>
              </a:ext>
            </a:extLst>
          </p:cNvPr>
          <p:cNvSpPr txBox="1"/>
          <p:nvPr/>
        </p:nvSpPr>
        <p:spPr>
          <a:xfrm>
            <a:off x="680581" y="3085059"/>
            <a:ext cx="6609567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भण्डारीपन का राज्य-सिद्धांत</a:t>
            </a:r>
          </a:p>
        </p:txBody>
      </p:sp>
    </p:spTree>
    <p:extLst>
      <p:ext uri="{BB962C8B-B14F-4D97-AF65-F5344CB8AC3E}">
        <p14:creationId xmlns:p14="http://schemas.microsoft.com/office/powerpoint/2010/main" val="117795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015D5-AF08-4898-9791-5FDED74F9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694112E-A566-DC00-4B11-DB5EB9B84B8D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FC005328-286F-1934-9D59-E723A81DA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B136F-DCA8-FD91-5E61-64E34614FD71}"/>
              </a:ext>
            </a:extLst>
          </p:cNvPr>
          <p:cNvSpPr txBox="1"/>
          <p:nvPr/>
        </p:nvSpPr>
        <p:spPr>
          <a:xfrm>
            <a:off x="567847" y="2780361"/>
            <a:ext cx="6609567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जिसे बहुत दिया गया है, उससे बहुत माँगा जाएगा</a:t>
            </a:r>
          </a:p>
        </p:txBody>
      </p:sp>
    </p:spTree>
    <p:extLst>
      <p:ext uri="{BB962C8B-B14F-4D97-AF65-F5344CB8AC3E}">
        <p14:creationId xmlns:p14="http://schemas.microsoft.com/office/powerpoint/2010/main" val="1660169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F3851-66B6-9A26-A393-13BE9019C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F13148-4810-E599-C262-C173AFAFB915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D8084572-ED82-8B4D-207A-B9AD720BF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92C3C-0F64-104B-6FCB-2669F2FFADD4}"/>
              </a:ext>
            </a:extLst>
          </p:cNvPr>
          <p:cNvSpPr txBox="1"/>
          <p:nvPr/>
        </p:nvSpPr>
        <p:spPr>
          <a:xfrm>
            <a:off x="680581" y="2972324"/>
            <a:ext cx="6609567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परमेश्वर के राज्य में भण्डारीपन</a:t>
            </a:r>
          </a:p>
        </p:txBody>
      </p:sp>
    </p:spTree>
    <p:extLst>
      <p:ext uri="{BB962C8B-B14F-4D97-AF65-F5344CB8AC3E}">
        <p14:creationId xmlns:p14="http://schemas.microsoft.com/office/powerpoint/2010/main" val="318051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3D63D-5B8D-7EC6-57B3-F3A5CC1A5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022CADD-0E7C-3E86-FB8A-B63CA3C32875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CC441BC9-C423-8017-4026-213FBAAA9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D9997-4716-57F1-B9D9-414232E280E3}"/>
              </a:ext>
            </a:extLst>
          </p:cNvPr>
          <p:cNvSpPr txBox="1"/>
          <p:nvPr/>
        </p:nvSpPr>
        <p:spPr>
          <a:xfrm>
            <a:off x="680581" y="2972324"/>
            <a:ext cx="6609567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क. परमेश्वर के वरदानों के भण्डारी</a:t>
            </a:r>
          </a:p>
        </p:txBody>
      </p:sp>
    </p:spTree>
    <p:extLst>
      <p:ext uri="{BB962C8B-B14F-4D97-AF65-F5344CB8AC3E}">
        <p14:creationId xmlns:p14="http://schemas.microsoft.com/office/powerpoint/2010/main" val="355908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0C4BC-AFC2-99B5-BB26-3D49DD146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8F3E4B-C249-A74C-B263-6BE585E73568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7BC1AE71-6528-35E7-F8F8-F431A5158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B07BFA-7343-B979-3FEB-FE46938F4CBF}"/>
              </a:ext>
            </a:extLst>
          </p:cNvPr>
          <p:cNvSpPr txBox="1"/>
          <p:nvPr/>
        </p:nvSpPr>
        <p:spPr>
          <a:xfrm>
            <a:off x="492690" y="2000916"/>
            <a:ext cx="6622093" cy="285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पतरस 4:10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जिसको जो वरदान मिला है, वह उसे परमेश्‍वर के नाना प्रकार के अनुग्रह के भले भण्डारियों के समान एक दूसरे की सेवा में लगाए। </a:t>
            </a:r>
          </a:p>
        </p:txBody>
      </p:sp>
    </p:spTree>
    <p:extLst>
      <p:ext uri="{BB962C8B-B14F-4D97-AF65-F5344CB8AC3E}">
        <p14:creationId xmlns:p14="http://schemas.microsoft.com/office/powerpoint/2010/main" val="292016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59DDF-DAD8-B192-2446-A8AFC0250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22552A-8C56-D993-585E-39639281AED5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03AE2C4A-0432-F8F5-2DEB-81ED515D2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4D707E-3E8F-197C-26FC-1EA6B94E4EDE}"/>
              </a:ext>
            </a:extLst>
          </p:cNvPr>
          <p:cNvSpPr txBox="1"/>
          <p:nvPr/>
        </p:nvSpPr>
        <p:spPr>
          <a:xfrm>
            <a:off x="492690" y="1019416"/>
            <a:ext cx="6622093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लूका 12:41-48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41 तब पतरस ने कहा, “हे प्रभु, क्या यह दृष्‍टान्त तू हम ही से या सबसे कहता है।”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42 प्रभु ने कहा, “वह विश्‍वासयोग्य और बुद्धिमान भण्डारी कौन है, जिसका स्वामी उसे नौकर चाकरों पर सरदार ठहराए कि उन्हें समय पर भोजन सामग्री दे।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43 धन्य है वह दास, जिसे उसका स्वामी आकर ऐसा ही करते पाए। </a:t>
            </a:r>
          </a:p>
        </p:txBody>
      </p:sp>
    </p:spTree>
    <p:extLst>
      <p:ext uri="{BB962C8B-B14F-4D97-AF65-F5344CB8AC3E}">
        <p14:creationId xmlns:p14="http://schemas.microsoft.com/office/powerpoint/2010/main" val="2088418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91E39-DCAD-C9D4-B222-A9D6F9A9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79E7D8-4EDE-4B16-696D-65670D27B655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3F046104-C0EC-0A53-E1B4-72A1FBDF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99821-394B-8279-BA40-17E60D3A0971}"/>
              </a:ext>
            </a:extLst>
          </p:cNvPr>
          <p:cNvSpPr txBox="1"/>
          <p:nvPr/>
        </p:nvSpPr>
        <p:spPr>
          <a:xfrm>
            <a:off x="680581" y="2972324"/>
            <a:ext cx="6609567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ख. परमेश्वर के अनुग्रह के भण्डारी</a:t>
            </a:r>
          </a:p>
        </p:txBody>
      </p:sp>
    </p:spTree>
    <p:extLst>
      <p:ext uri="{BB962C8B-B14F-4D97-AF65-F5344CB8AC3E}">
        <p14:creationId xmlns:p14="http://schemas.microsoft.com/office/powerpoint/2010/main" val="201752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07605-A4D0-7592-6533-C37665AC0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73E842-B531-2F05-7CF8-6A2E81F682A1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62AC5722-0FC6-75E7-45AB-F269A2E85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01AFF8-FE82-C72E-97F5-36B6CABE107D}"/>
              </a:ext>
            </a:extLst>
          </p:cNvPr>
          <p:cNvSpPr txBox="1"/>
          <p:nvPr/>
        </p:nvSpPr>
        <p:spPr>
          <a:xfrm>
            <a:off x="492690" y="1459230"/>
            <a:ext cx="64216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इफिसियों 3:1,2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इसी कारण मैं पौलुस जो तुम अन्यजातियों के लिये मसीह यीशु का बन्दी हूँ –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यदि तुम ने परमेश्‍वर के उस अनुग्रह के प्रबंध का समाचार सुना हो, जो तुम्हारे लिये मुझे दिया गया,</a:t>
            </a:r>
          </a:p>
        </p:txBody>
      </p:sp>
    </p:spTree>
    <p:extLst>
      <p:ext uri="{BB962C8B-B14F-4D97-AF65-F5344CB8AC3E}">
        <p14:creationId xmlns:p14="http://schemas.microsoft.com/office/powerpoint/2010/main" val="46154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8875D-9FDA-F72F-8378-9DBCC9755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C8598F-287A-A702-D25E-7EAC5A2E7CE5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850148CF-85E2-86BC-5FF9-C001065AD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66D5C-0D53-BCC2-2E0A-545E1536BAE0}"/>
              </a:ext>
            </a:extLst>
          </p:cNvPr>
          <p:cNvSpPr txBox="1"/>
          <p:nvPr/>
        </p:nvSpPr>
        <p:spPr>
          <a:xfrm>
            <a:off x="567847" y="2780361"/>
            <a:ext cx="6609567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ग. परमेश्वर के भेदों (रहस्यों) के भण्डारी</a:t>
            </a:r>
          </a:p>
        </p:txBody>
      </p:sp>
    </p:spTree>
    <p:extLst>
      <p:ext uri="{BB962C8B-B14F-4D97-AF65-F5344CB8AC3E}">
        <p14:creationId xmlns:p14="http://schemas.microsoft.com/office/powerpoint/2010/main" val="311655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7CD7E-E34F-CEA5-48A9-91A9CC93C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076853-D843-58F7-79AC-828DF15C4DC9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210AF303-6632-CEA0-8C1E-8DD0A87B1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5A936-1E33-736E-345E-2D7ECC1E984E}"/>
              </a:ext>
            </a:extLst>
          </p:cNvPr>
          <p:cNvSpPr txBox="1"/>
          <p:nvPr/>
        </p:nvSpPr>
        <p:spPr>
          <a:xfrm>
            <a:off x="492690" y="2000916"/>
            <a:ext cx="6421677" cy="285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कुरिन्थियों 4:1,2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मनुष्य हमें मसीह के सेवक और परमेश्‍वर के भेदों के भण्डारी समझे।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फिर यहाँ भण्डारी में यह बात देखी जाती है कि वह विश्‍वासयोग्य हो।</a:t>
            </a:r>
          </a:p>
        </p:txBody>
      </p:sp>
    </p:spTree>
    <p:extLst>
      <p:ext uri="{BB962C8B-B14F-4D97-AF65-F5344CB8AC3E}">
        <p14:creationId xmlns:p14="http://schemas.microsoft.com/office/powerpoint/2010/main" val="66013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D4BBA-22D4-339E-77B3-C49CA2DC3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4CA526-CAF0-3BBA-7A2F-155189DE6A73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8A43CEFE-C84E-184E-D580-206C46F46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9413A-96B4-6547-351D-882BB18E30F3}"/>
              </a:ext>
            </a:extLst>
          </p:cNvPr>
          <p:cNvSpPr txBox="1"/>
          <p:nvPr/>
        </p:nvSpPr>
        <p:spPr>
          <a:xfrm>
            <a:off x="354903" y="105013"/>
            <a:ext cx="6471782" cy="660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लूका 12:41-48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मैं तुम से सच कहता हूँ, वह उसे अपनी सब सम्पत्ति पर अधिकारी ठहराएगा।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45 परन्तु यदि वह दास सोचने लगे कि मेरा स्वामी आने में देर कर रहा है, और दासों और दासियों को मारने–पीटने लगे, और खाने–पीने और पियक्‍कड़ होने लगे।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46 तो उस दास का स्वामी ऐसे दिन, जब वह उसकी बाट जोहता न रहे, और ऐसी घड़ी जिसे वह जानता न हो, आएगा और उसे भारी दण्ड देकर उसका भाग अविश्‍वासियों के साथ ठहराएगा। </a:t>
            </a:r>
          </a:p>
        </p:txBody>
      </p:sp>
    </p:spTree>
    <p:extLst>
      <p:ext uri="{BB962C8B-B14F-4D97-AF65-F5344CB8AC3E}">
        <p14:creationId xmlns:p14="http://schemas.microsoft.com/office/powerpoint/2010/main" val="261955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66D10-3F9F-64CD-4CD1-1829FB59B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5F0766-FBDD-E6D8-E59D-F2535E0E9467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6422D1C0-BA09-E8DA-352E-A2CD8CA04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4DD73-C134-CC91-0060-458B795A16EB}"/>
              </a:ext>
            </a:extLst>
          </p:cNvPr>
          <p:cNvSpPr txBox="1"/>
          <p:nvPr/>
        </p:nvSpPr>
        <p:spPr>
          <a:xfrm>
            <a:off x="492690" y="1019416"/>
            <a:ext cx="6622093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लूका 12:41-48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47 वह दास जो अपने स्वामी की इच्छा जानता था, और तैयार न रहा और न उसकी इच्छा के अनुसार चला, बहुत मार खाएगा।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48 परन्तु जो नहीं जानकर मार खाने के योग्य काम करे वह थोड़ी मार खाएगा। इसलिये जिसे बहुत दिया गया है, उससे बहुत माँगा जाएगा; और जिसे बहुत सौंपा गया है, उससे बहुत लिया जाएगा।</a:t>
            </a:r>
          </a:p>
        </p:txBody>
      </p:sp>
    </p:spTree>
    <p:extLst>
      <p:ext uri="{BB962C8B-B14F-4D97-AF65-F5344CB8AC3E}">
        <p14:creationId xmlns:p14="http://schemas.microsoft.com/office/powerpoint/2010/main" val="374807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3F6B5B-5D38-787B-908F-06887C40F357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C3648F69-FE18-F201-CECE-809630CBA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ADBA1D-AA89-842A-9467-DFE97516F4E5}"/>
              </a:ext>
            </a:extLst>
          </p:cNvPr>
          <p:cNvSpPr txBox="1"/>
          <p:nvPr/>
        </p:nvSpPr>
        <p:spPr>
          <a:xfrm>
            <a:off x="943628" y="3085059"/>
            <a:ext cx="6609567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भण्डारी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75526-C4A9-052E-0435-43006EC37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D97883-8930-4B07-4D4B-9D016B09476F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AF457B5C-853B-9933-E5BC-45598672A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1518F-72D4-F3F1-F666-E800D94AD85C}"/>
              </a:ext>
            </a:extLst>
          </p:cNvPr>
          <p:cNvSpPr txBox="1"/>
          <p:nvPr/>
        </p:nvSpPr>
        <p:spPr>
          <a:xfrm>
            <a:off x="567847" y="2475662"/>
            <a:ext cx="6609567" cy="19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भण्डारीपन (यूनानी: ओइकोनोमिया (</a:t>
            </a:r>
            <a:r>
              <a:rPr lang="en-IN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Oikonomia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)) = </a:t>
            </a: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घर-परिवार का प्रबंधन, संचालन</a:t>
            </a:r>
          </a:p>
        </p:txBody>
      </p:sp>
    </p:spTree>
    <p:extLst>
      <p:ext uri="{BB962C8B-B14F-4D97-AF65-F5344CB8AC3E}">
        <p14:creationId xmlns:p14="http://schemas.microsoft.com/office/powerpoint/2010/main" val="168052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DB6E9-F05E-A864-85C9-55BA200C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7E825F-0F13-9C45-6E94-69092937059B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C13D7BFA-F9DA-DB1C-329F-662B46C2F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FA9F3-E80E-311A-1B79-FD5FBE41AC0D}"/>
              </a:ext>
            </a:extLst>
          </p:cNvPr>
          <p:cNvSpPr txBox="1"/>
          <p:nvPr/>
        </p:nvSpPr>
        <p:spPr>
          <a:xfrm>
            <a:off x="348640" y="612844"/>
            <a:ext cx="66095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एक भण्डारी को यह सुनिश्चित करना चाहिए कि: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i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सब कुछ ठीक प्रकार से चल रहा हो।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i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सब कुछ लाभदायक हो।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i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हर बात का पूरा हिसाब रखा जाए।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i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जो कुछ उसकी देखरेख में सौंपा गया है, उसकी रक्षा और सुरक्षा की जाए।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i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कार्य निरंतर चलता रहे; अर्थात् अपने बाद कार्य सँभालने के लिए किसी को तैयार करे।</a:t>
            </a:r>
          </a:p>
        </p:txBody>
      </p:sp>
    </p:spTree>
    <p:extLst>
      <p:ext uri="{BB962C8B-B14F-4D97-AF65-F5344CB8AC3E}">
        <p14:creationId xmlns:p14="http://schemas.microsoft.com/office/powerpoint/2010/main" val="415426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8EB3E-2D54-1CEA-7504-6A11FC509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1926D0-CCE3-692B-E44C-0566C8B56348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AC47A679-A3F1-E220-D605-B1856E951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16016-88EE-2722-E3DB-2DC5C4E0F0C0}"/>
              </a:ext>
            </a:extLst>
          </p:cNvPr>
          <p:cNvSpPr txBox="1"/>
          <p:nvPr/>
        </p:nvSpPr>
        <p:spPr>
          <a:xfrm>
            <a:off x="530269" y="2780361"/>
            <a:ext cx="6609567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भण्डारीपन अधिकार और ज़िम्मेदारी के साथ आता है</a:t>
            </a:r>
          </a:p>
        </p:txBody>
      </p:sp>
    </p:spTree>
    <p:extLst>
      <p:ext uri="{BB962C8B-B14F-4D97-AF65-F5344CB8AC3E}">
        <p14:creationId xmlns:p14="http://schemas.microsoft.com/office/powerpoint/2010/main" val="101790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B0677-5EB8-0572-D7D7-BA3A0BE32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358B34-096E-FF43-5C31-6DE2CEF1B4C8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collage of two people&#10;&#10;AI-generated content may be incorrect.">
            <a:extLst>
              <a:ext uri="{FF2B5EF4-FFF2-40B4-BE49-F238E27FC236}">
                <a16:creationId xmlns:a16="http://schemas.microsoft.com/office/drawing/2014/main" id="{836DAEF8-6684-633D-E73A-2B8F83AA8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8DCF07-69E9-FA10-2C14-100ACC889A9A}"/>
              </a:ext>
            </a:extLst>
          </p:cNvPr>
          <p:cNvSpPr txBox="1"/>
          <p:nvPr/>
        </p:nvSpPr>
        <p:spPr>
          <a:xfrm>
            <a:off x="530269" y="2780361"/>
            <a:ext cx="6609567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अच्छे भण्डारीपन की तीन मुख्य विशेषताएँ</a:t>
            </a:r>
          </a:p>
        </p:txBody>
      </p:sp>
    </p:spTree>
    <p:extLst>
      <p:ext uri="{BB962C8B-B14F-4D97-AF65-F5344CB8AC3E}">
        <p14:creationId xmlns:p14="http://schemas.microsoft.com/office/powerpoint/2010/main" val="289497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688</Words>
  <Application>Microsoft Macintosh PowerPoint</Application>
  <PresentationFormat>Widescreen</PresentationFormat>
  <Paragraphs>88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APCWO Media License</dc:creator>
  <cp:lastModifiedBy>APCWO Media License</cp:lastModifiedBy>
  <cp:revision>40</cp:revision>
  <dcterms:created xsi:type="dcterms:W3CDTF">2026-06-25T13:13:38Z</dcterms:created>
  <dcterms:modified xsi:type="dcterms:W3CDTF">2026-07-03T10:01:21Z</dcterms:modified>
</cp:coreProperties>
</file>