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p:cViewPr varScale="1">
        <p:scale>
          <a:sx n="102" d="100"/>
          <a:sy n="102" d="100"/>
        </p:scale>
        <p:origin x="1400" y="4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5ED141-3EC4-89A6-3F7E-C599BA0D4A9F}"/>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A8BC32AE-FF63-293C-CC54-FCCF609783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381740E4-04E4-87F9-A967-869FCFCF663F}"/>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5" name="Footer Placeholder 4">
            <a:extLst>
              <a:ext uri="{FF2B5EF4-FFF2-40B4-BE49-F238E27FC236}">
                <a16:creationId xmlns:a16="http://schemas.microsoft.com/office/drawing/2014/main" id="{33FBA893-E233-819E-581C-C32C16110C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F5AD46-2E65-03F6-2574-E76523D593C7}"/>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21810341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5A7AA-273B-303B-815E-9FD3BBD00E49}"/>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D3C4DA35-E9E4-1DB8-82D6-9A3635382DED}"/>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128B298-CBED-CE54-72AF-3060B03744E1}"/>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5" name="Footer Placeholder 4">
            <a:extLst>
              <a:ext uri="{FF2B5EF4-FFF2-40B4-BE49-F238E27FC236}">
                <a16:creationId xmlns:a16="http://schemas.microsoft.com/office/drawing/2014/main" id="{9DCED595-5D9D-1BEE-B2B5-74212415321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C720DB7-7500-F82A-478E-55C9794C7138}"/>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33653908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91509E9-3E07-3978-C364-4A29F2AD7BEE}"/>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BA50D54A-FEF5-6580-33C9-1917C67FB333}"/>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8854A822-9215-A842-619D-A91A24112BC0}"/>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5" name="Footer Placeholder 4">
            <a:extLst>
              <a:ext uri="{FF2B5EF4-FFF2-40B4-BE49-F238E27FC236}">
                <a16:creationId xmlns:a16="http://schemas.microsoft.com/office/drawing/2014/main" id="{1EF0AAEA-4FC2-BEEF-38BE-433755B7DD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472AFD-3C17-0AC0-EA96-4D77FDFBE8AB}"/>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377417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10E985-91F2-E98C-4625-49ACE5C8028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DF9F0E69-7A83-7DE5-A3CD-EB477D07B5F4}"/>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802DB84-4D0C-D40B-59E6-2AEE2F7A4597}"/>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5" name="Footer Placeholder 4">
            <a:extLst>
              <a:ext uri="{FF2B5EF4-FFF2-40B4-BE49-F238E27FC236}">
                <a16:creationId xmlns:a16="http://schemas.microsoft.com/office/drawing/2014/main" id="{1E429DF9-3228-2903-85B2-C647327D18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A8FB1C5-33DD-899F-D18E-2D027A096B3A}"/>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9585151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B765CD-6003-2710-BC21-AF841680AFC5}"/>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3CEACA85-D3B1-5CCC-9121-192E2CB18C3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7C1DEFC6-9E37-4790-1096-A0E2EDBBD676}"/>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5" name="Footer Placeholder 4">
            <a:extLst>
              <a:ext uri="{FF2B5EF4-FFF2-40B4-BE49-F238E27FC236}">
                <a16:creationId xmlns:a16="http://schemas.microsoft.com/office/drawing/2014/main" id="{2720420B-5D8B-CD7B-4A90-334D594E08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2705B5F-9F07-E171-87A3-AAA82D22300B}"/>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42687399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FA57B-9DD5-EB05-DD2A-C5A02A43C383}"/>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4AEF40A-3C6F-4700-215C-0CF82BC991BD}"/>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77918BD6-7B39-B737-9561-15427BECF25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1755D90A-81FD-6282-CFC1-D59D2C52B64F}"/>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6" name="Footer Placeholder 5">
            <a:extLst>
              <a:ext uri="{FF2B5EF4-FFF2-40B4-BE49-F238E27FC236}">
                <a16:creationId xmlns:a16="http://schemas.microsoft.com/office/drawing/2014/main" id="{11CE2ADC-6666-2ECC-1270-2FD37386FB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E1F80B0-818E-4241-F96C-6DB61A5FD6D3}"/>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20521096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3DFDE-9684-DB43-D974-E1CB1521D8EB}"/>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0AC971-3392-8FC5-8E84-3DC9F7DB1C0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A0002285-2CA2-F198-A57E-34C217024F05}"/>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A294A592-1C08-27A8-3960-5C65F0E983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EF0EEA03-35C4-2BE2-C8E1-0E25563E61FF}"/>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67BEF501-90A6-8E78-CC3E-F911970FAB3D}"/>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8" name="Footer Placeholder 7">
            <a:extLst>
              <a:ext uri="{FF2B5EF4-FFF2-40B4-BE49-F238E27FC236}">
                <a16:creationId xmlns:a16="http://schemas.microsoft.com/office/drawing/2014/main" id="{DC2AE66F-935F-C9DC-BAE8-2DAB4DFFA76A}"/>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27FD04D-7CA7-A018-7F0E-C0CAEB387429}"/>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1063005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31DF0-AFBA-C9AA-9941-F2D81A8F6DFB}"/>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3EA504D-7110-BFFA-2AA0-184A4AD8AD17}"/>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4" name="Footer Placeholder 3">
            <a:extLst>
              <a:ext uri="{FF2B5EF4-FFF2-40B4-BE49-F238E27FC236}">
                <a16:creationId xmlns:a16="http://schemas.microsoft.com/office/drawing/2014/main" id="{FF6F2692-5E35-FDB4-9362-196075A9E22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1D6B8B-D9AE-E0C1-1132-5C6890607782}"/>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659640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F674136-1E32-0E6B-3558-BF410E7615A5}"/>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3" name="Footer Placeholder 2">
            <a:extLst>
              <a:ext uri="{FF2B5EF4-FFF2-40B4-BE49-F238E27FC236}">
                <a16:creationId xmlns:a16="http://schemas.microsoft.com/office/drawing/2014/main" id="{4C75E19F-995E-A9EC-6F57-377581ABE3D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41509AC-5434-42E8-2BBB-5702CD084F68}"/>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3734975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AFC8EB-DE82-7725-408C-E77BA0FD72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7C0BED7C-057A-1EC6-F3E0-08542ED6507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CCD69293-AF62-6F67-CEA1-E963F68080C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C888941-7121-1604-1123-BF558C707AD5}"/>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6" name="Footer Placeholder 5">
            <a:extLst>
              <a:ext uri="{FF2B5EF4-FFF2-40B4-BE49-F238E27FC236}">
                <a16:creationId xmlns:a16="http://schemas.microsoft.com/office/drawing/2014/main" id="{1A7C0C2E-C65C-122D-45E4-0F987339C06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908EC9-12CB-5C25-3AA4-7C8DE0EDC295}"/>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10599390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BD656-379A-A1F3-095F-939B5A55EBB7}"/>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FA95BC00-E468-8187-4096-A0522D15524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E26069B-16F5-35D8-79C7-3F4AD7AF1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82AB1FF2-EC4D-702E-865C-F9B75744CAD5}"/>
              </a:ext>
            </a:extLst>
          </p:cNvPr>
          <p:cNvSpPr>
            <a:spLocks noGrp="1"/>
          </p:cNvSpPr>
          <p:nvPr>
            <p:ph type="dt" sz="half" idx="10"/>
          </p:nvPr>
        </p:nvSpPr>
        <p:spPr/>
        <p:txBody>
          <a:bodyPr/>
          <a:lstStyle/>
          <a:p>
            <a:fld id="{9408DD58-F01D-5040-99A0-938B2FF373DB}" type="datetimeFigureOut">
              <a:rPr lang="en-US" smtClean="0"/>
              <a:t>7/31/26</a:t>
            </a:fld>
            <a:endParaRPr lang="en-US"/>
          </a:p>
        </p:txBody>
      </p:sp>
      <p:sp>
        <p:nvSpPr>
          <p:cNvPr id="6" name="Footer Placeholder 5">
            <a:extLst>
              <a:ext uri="{FF2B5EF4-FFF2-40B4-BE49-F238E27FC236}">
                <a16:creationId xmlns:a16="http://schemas.microsoft.com/office/drawing/2014/main" id="{07E0148F-224F-EC97-F115-852BCA0F3CF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85E8162-23B7-35E3-4AE8-BBC7CF4FE9AE}"/>
              </a:ext>
            </a:extLst>
          </p:cNvPr>
          <p:cNvSpPr>
            <a:spLocks noGrp="1"/>
          </p:cNvSpPr>
          <p:nvPr>
            <p:ph type="sldNum" sz="quarter" idx="12"/>
          </p:nvPr>
        </p:nvSpPr>
        <p:spPr/>
        <p:txBody>
          <a:bodyPr/>
          <a:lstStyle/>
          <a:p>
            <a:fld id="{F38F2EBB-FC59-7C4B-B836-269A8C27B0A2}" type="slidenum">
              <a:rPr lang="en-US" smtClean="0"/>
              <a:t>‹#›</a:t>
            </a:fld>
            <a:endParaRPr lang="en-US"/>
          </a:p>
        </p:txBody>
      </p:sp>
    </p:spTree>
    <p:extLst>
      <p:ext uri="{BB962C8B-B14F-4D97-AF65-F5344CB8AC3E}">
        <p14:creationId xmlns:p14="http://schemas.microsoft.com/office/powerpoint/2010/main" val="31987375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CCA9D8-84BD-1E37-251F-6485AC5875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3FF6D8F-00BB-D9C8-F782-59AD2AE326E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C8D2421-C0EE-B236-17DD-67A7D194553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408DD58-F01D-5040-99A0-938B2FF373DB}" type="datetimeFigureOut">
              <a:rPr lang="en-US" smtClean="0"/>
              <a:t>7/31/26</a:t>
            </a:fld>
            <a:endParaRPr lang="en-US"/>
          </a:p>
        </p:txBody>
      </p:sp>
      <p:sp>
        <p:nvSpPr>
          <p:cNvPr id="5" name="Footer Placeholder 4">
            <a:extLst>
              <a:ext uri="{FF2B5EF4-FFF2-40B4-BE49-F238E27FC236}">
                <a16:creationId xmlns:a16="http://schemas.microsoft.com/office/drawing/2014/main" id="{AF9B1E2C-E7CC-61E3-08B4-1F435330BCA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4ABC49F-1C42-AFFB-97E0-E37715A6F9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8F2EBB-FC59-7C4B-B836-269A8C27B0A2}" type="slidenum">
              <a:rPr lang="en-US" smtClean="0"/>
              <a:t>‹#›</a:t>
            </a:fld>
            <a:endParaRPr lang="en-US"/>
          </a:p>
        </p:txBody>
      </p:sp>
    </p:spTree>
    <p:extLst>
      <p:ext uri="{BB962C8B-B14F-4D97-AF65-F5344CB8AC3E}">
        <p14:creationId xmlns:p14="http://schemas.microsoft.com/office/powerpoint/2010/main" val="1197747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5" name="Picture 4" descr="A poster of a movie&#10;&#10;AI-generated content may be incorrect.">
            <a:extLst>
              <a:ext uri="{FF2B5EF4-FFF2-40B4-BE49-F238E27FC236}">
                <a16:creationId xmlns:a16="http://schemas.microsoft.com/office/drawing/2014/main" id="{C556DB0B-DC5A-8833-DCE5-FA227A865F17}"/>
              </a:ext>
            </a:extLst>
          </p:cNvPr>
          <p:cNvPicPr>
            <a:picLocks noChangeAspect="1"/>
          </p:cNvPicPr>
          <p:nvPr/>
        </p:nvPicPr>
        <p:blipFill>
          <a:blip r:embed="rId2"/>
          <a:srcRect t="19"/>
          <a:stretch>
            <a:fillRect/>
          </a:stretch>
        </p:blipFill>
        <p:spPr>
          <a:xfrm>
            <a:off x="20" y="1282"/>
            <a:ext cx="12191980" cy="6856718"/>
          </a:xfrm>
          <a:prstGeom prst="rect">
            <a:avLst/>
          </a:prstGeom>
        </p:spPr>
      </p:pic>
    </p:spTree>
    <p:extLst>
      <p:ext uri="{BB962C8B-B14F-4D97-AF65-F5344CB8AC3E}">
        <p14:creationId xmlns:p14="http://schemas.microsoft.com/office/powerpoint/2010/main" val="42053302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A1CDC6-3991-C32F-0651-05B0E7066949}"/>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A496B61F-7DDE-93FB-8D65-214F9CF618C7}"/>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68E2FB4-44B6-7D8B-F5F6-41CCE469E0C7}"/>
              </a:ext>
            </a:extLst>
          </p:cNvPr>
          <p:cNvSpPr txBox="1"/>
          <p:nvPr/>
        </p:nvSpPr>
        <p:spPr>
          <a:xfrm>
            <a:off x="705633"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असम्भव को सम्भव करने वाला परमेश्वर</a:t>
            </a:r>
          </a:p>
        </p:txBody>
      </p:sp>
    </p:spTree>
    <p:extLst>
      <p:ext uri="{BB962C8B-B14F-4D97-AF65-F5344CB8AC3E}">
        <p14:creationId xmlns:p14="http://schemas.microsoft.com/office/powerpoint/2010/main" val="39827737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DA92B-EBA9-2FD3-B869-523FBDAB9394}"/>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62E3D19A-FEC4-B0C7-4B53-C15FC0C7BDF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9F5AF64C-F23E-361E-11E1-D6DCCCF13955}"/>
              </a:ext>
            </a:extLst>
          </p:cNvPr>
          <p:cNvSpPr txBox="1"/>
          <p:nvPr/>
        </p:nvSpPr>
        <p:spPr>
          <a:xfrm>
            <a:off x="592901" y="2271760"/>
            <a:ext cx="6484306" cy="231448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भजन संहिता 77:14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अद्भुत काम करनेवाला परमेश्‍वर तू ही है, तू ने देश देश के लोगों पर अपनी शक्‍ति प्रगट की है।</a:t>
            </a:r>
          </a:p>
        </p:txBody>
      </p:sp>
    </p:spTree>
    <p:extLst>
      <p:ext uri="{BB962C8B-B14F-4D97-AF65-F5344CB8AC3E}">
        <p14:creationId xmlns:p14="http://schemas.microsoft.com/office/powerpoint/2010/main" val="3154473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98E254-4E22-8F35-D47C-84AFB6AF98BB}"/>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C7FB4E1-1EE8-3432-F357-FB2D7F3EE0B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29470574-A54E-17F2-5EEB-430DC2AE757A}"/>
              </a:ext>
            </a:extLst>
          </p:cNvPr>
          <p:cNvSpPr txBox="1"/>
          <p:nvPr/>
        </p:nvSpPr>
        <p:spPr>
          <a:xfrm>
            <a:off x="643005" y="2542603"/>
            <a:ext cx="6308940" cy="177279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यिर्मयाह 32:27</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"मैं तो सब प्राणियों का परमेश्‍वर यहोवा हूँ; क्या मेरे लिये कोई भी काम कठिन है?</a:t>
            </a:r>
          </a:p>
        </p:txBody>
      </p:sp>
    </p:spTree>
    <p:extLst>
      <p:ext uri="{BB962C8B-B14F-4D97-AF65-F5344CB8AC3E}">
        <p14:creationId xmlns:p14="http://schemas.microsoft.com/office/powerpoint/2010/main" val="33394903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B6D6E-8619-9303-FCE1-B2871AB1E734}"/>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748FBCA8-BB65-EC80-1DA1-B3F3DCFCDCE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81891502-5961-0235-96C8-7CF6CE38631F}"/>
              </a:ext>
            </a:extLst>
          </p:cNvPr>
          <p:cNvSpPr txBox="1"/>
          <p:nvPr/>
        </p:nvSpPr>
        <p:spPr>
          <a:xfrm>
            <a:off x="643005" y="2542603"/>
            <a:ext cx="6308940" cy="177279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लूका 1:37</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“क्योंकि जो वचन परमेश्‍वर की ओर से होता है वह प्रभावरहित नहीं होता ।”</a:t>
            </a:r>
          </a:p>
        </p:txBody>
      </p:sp>
    </p:spTree>
    <p:extLst>
      <p:ext uri="{BB962C8B-B14F-4D97-AF65-F5344CB8AC3E}">
        <p14:creationId xmlns:p14="http://schemas.microsoft.com/office/powerpoint/2010/main" val="14497322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127CA6-5F72-85F8-212F-CC620FE032CC}"/>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08A1E7DE-41BB-DB68-24A5-B1FB8C828F0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0F382262-9FCC-3580-7143-ACC49F2B4C14}"/>
              </a:ext>
            </a:extLst>
          </p:cNvPr>
          <p:cNvSpPr txBox="1"/>
          <p:nvPr/>
        </p:nvSpPr>
        <p:spPr>
          <a:xfrm>
            <a:off x="668057" y="2271760"/>
            <a:ext cx="6308940" cy="231448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मत्ती 19:26</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यीशु ने उनकी ओर देखकर कहा, “मनुष्यों से तो यह नहीं हो सकता, परन्तु परमेश्‍वर से सब कुछ हो सकता है।” </a:t>
            </a:r>
          </a:p>
        </p:txBody>
      </p:sp>
    </p:spTree>
    <p:extLst>
      <p:ext uri="{BB962C8B-B14F-4D97-AF65-F5344CB8AC3E}">
        <p14:creationId xmlns:p14="http://schemas.microsoft.com/office/powerpoint/2010/main" val="2965054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3D8EC4-D0EE-9EA1-E9DB-3CD3A22F96BD}"/>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352A0D14-5CC9-C98C-093B-A9961E51F5D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2BFA8070-9CA7-F8A0-FF16-05FD71FA4DD6}"/>
              </a:ext>
            </a:extLst>
          </p:cNvPr>
          <p:cNvSpPr txBox="1"/>
          <p:nvPr/>
        </p:nvSpPr>
        <p:spPr>
          <a:xfrm>
            <a:off x="76826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जब परमेश्वर ने मार्ग खोला</a:t>
            </a:r>
          </a:p>
        </p:txBody>
      </p:sp>
    </p:spTree>
    <p:extLst>
      <p:ext uri="{BB962C8B-B14F-4D97-AF65-F5344CB8AC3E}">
        <p14:creationId xmlns:p14="http://schemas.microsoft.com/office/powerpoint/2010/main" val="38860399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7E90C3-AB80-C90B-2A3A-E3CC35B149D6}"/>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3D4BA4BC-FB7C-D04F-9010-B540E964737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54D84FD5-705C-93C9-0C40-7B13E1EA1A86}"/>
              </a:ext>
            </a:extLst>
          </p:cNvPr>
          <p:cNvSpPr txBox="1"/>
          <p:nvPr/>
        </p:nvSpPr>
        <p:spPr>
          <a:xfrm>
            <a:off x="76826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1.</a:t>
            </a:r>
            <a:r>
              <a:rPr lang="en-US" sz="3600" b="1" dirty="0">
                <a:solidFill>
                  <a:schemeClr val="bg1"/>
                </a:solidFill>
                <a:effectLst/>
                <a:latin typeface="Calibri" panose="020F0502020204030204" pitchFamily="34" charset="0"/>
                <a:cs typeface="Calibri" panose="020F0502020204030204" pitchFamily="34" charset="0"/>
              </a:rPr>
              <a:t> </a:t>
            </a:r>
            <a:r>
              <a:rPr lang="hi-IN" sz="3600" b="1" dirty="0">
                <a:solidFill>
                  <a:schemeClr val="bg1"/>
                </a:solidFill>
                <a:effectLst/>
                <a:latin typeface="Calibri" panose="020F0502020204030204" pitchFamily="34" charset="0"/>
                <a:cs typeface="Calibri" panose="020F0502020204030204" pitchFamily="34" charset="0"/>
              </a:rPr>
              <a:t>संकट के समय मार्ग खुलना</a:t>
            </a:r>
          </a:p>
        </p:txBody>
      </p:sp>
    </p:spTree>
    <p:extLst>
      <p:ext uri="{BB962C8B-B14F-4D97-AF65-F5344CB8AC3E}">
        <p14:creationId xmlns:p14="http://schemas.microsoft.com/office/powerpoint/2010/main" val="11146554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33C81-B60B-2F98-3932-68D4C46709DD}"/>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7198FF46-C14F-F4D3-3892-0528FEF3029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DD2DD8DF-9BF3-AC4D-4BC0-8D783CEA5B95}"/>
              </a:ext>
            </a:extLst>
          </p:cNvPr>
          <p:cNvSpPr txBox="1"/>
          <p:nvPr/>
        </p:nvSpPr>
        <p:spPr>
          <a:xfrm>
            <a:off x="643005" y="2000916"/>
            <a:ext cx="6308940"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1:15</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हन्ना ने कहा, “नहीं, हे मेरे प्रभु, मैं तो दु:खिया हूँ; मैं ने न तो दाखमधु पिया है और न मदिरा, मैं ने अपने मन की बात खोलकर यहोवा से कही है ।</a:t>
            </a:r>
          </a:p>
        </p:txBody>
      </p:sp>
    </p:spTree>
    <p:extLst>
      <p:ext uri="{BB962C8B-B14F-4D97-AF65-F5344CB8AC3E}">
        <p14:creationId xmlns:p14="http://schemas.microsoft.com/office/powerpoint/2010/main" val="24731825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0FED10-A04A-20D0-3991-FB39D009708C}"/>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92665628-23F4-28D4-CC0E-1EE886121B0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C606E73D-D4C0-0AC2-8507-7723E1331B7A}"/>
              </a:ext>
            </a:extLst>
          </p:cNvPr>
          <p:cNvSpPr txBox="1"/>
          <p:nvPr/>
        </p:nvSpPr>
        <p:spPr>
          <a:xfrm>
            <a:off x="643005" y="2000916"/>
            <a:ext cx="6308940" cy="285616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भजन संहिता 62:8</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हे लोगो, हर समय उस पर भरोसा रखो; उससे अपने अपने मन की बातें खोलकर कहो ; परमेश्‍वर हमारा शरणस्थान है। (सेला) </a:t>
            </a:r>
          </a:p>
        </p:txBody>
      </p:sp>
    </p:spTree>
    <p:extLst>
      <p:ext uri="{BB962C8B-B14F-4D97-AF65-F5344CB8AC3E}">
        <p14:creationId xmlns:p14="http://schemas.microsoft.com/office/powerpoint/2010/main" val="28899211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8EBFB-3F00-EE9D-6F82-602A795B8123}"/>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FD492FA-624F-35FF-69F7-620282340C1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7F2E097F-DCE0-5A9B-37DF-652D9546DD63}"/>
              </a:ext>
            </a:extLst>
          </p:cNvPr>
          <p:cNvSpPr txBox="1"/>
          <p:nvPr/>
        </p:nvSpPr>
        <p:spPr>
          <a:xfrm>
            <a:off x="630479" y="917543"/>
            <a:ext cx="6308940"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शमूएल 1:19,20</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19 वे सबेरे उठ यहोवा को दण्डवत् करके रामा में अपने घर लौट गए। और एल्काना अपनी स्त्री हन्ना के पास गया, और </a:t>
            </a:r>
            <a:r>
              <a:rPr lang="hi-IN" sz="3200" dirty="0">
                <a:solidFill>
                  <a:srgbClr val="FFFF00"/>
                </a:solidFill>
                <a:effectLst/>
                <a:latin typeface="Calibri" panose="020F0502020204030204" pitchFamily="34" charset="0"/>
                <a:cs typeface="Calibri" panose="020F0502020204030204" pitchFamily="34" charset="0"/>
              </a:rPr>
              <a:t>यहोवा ने उसकी सुधि ली</a:t>
            </a:r>
            <a:r>
              <a:rPr lang="hi-IN" sz="3200" dirty="0">
                <a:solidFill>
                  <a:schemeClr val="bg1"/>
                </a:solidFill>
                <a:effectLst/>
                <a:latin typeface="Calibri" panose="020F0502020204030204" pitchFamily="34" charset="0"/>
                <a:cs typeface="Calibri" panose="020F0502020204030204" pitchFamily="34" charset="0"/>
              </a:rPr>
              <a:t>;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20 तब </a:t>
            </a:r>
            <a:r>
              <a:rPr lang="hi-IN" sz="3200" dirty="0">
                <a:solidFill>
                  <a:srgbClr val="FFFF00"/>
                </a:solidFill>
                <a:effectLst/>
                <a:latin typeface="Calibri" panose="020F0502020204030204" pitchFamily="34" charset="0"/>
                <a:cs typeface="Calibri" panose="020F0502020204030204" pitchFamily="34" charset="0"/>
              </a:rPr>
              <a:t>हन्ना गर्भवती हुई और समय पर उसके एक पुत्र हुआ, और उसका नाम शमूएल रखा</a:t>
            </a:r>
            <a:r>
              <a:rPr lang="hi-IN" sz="3200" dirty="0">
                <a:solidFill>
                  <a:schemeClr val="bg1"/>
                </a:solidFill>
                <a:effectLst/>
                <a:latin typeface="Calibri" panose="020F0502020204030204" pitchFamily="34" charset="0"/>
                <a:cs typeface="Calibri" panose="020F0502020204030204" pitchFamily="34" charset="0"/>
              </a:rPr>
              <a:t>, क्योंकि वह कहने लगी, “मैं ने यहोवा से माँगकर इसे पाया है।” </a:t>
            </a:r>
          </a:p>
        </p:txBody>
      </p:sp>
    </p:spTree>
    <p:extLst>
      <p:ext uri="{BB962C8B-B14F-4D97-AF65-F5344CB8AC3E}">
        <p14:creationId xmlns:p14="http://schemas.microsoft.com/office/powerpoint/2010/main" val="42128416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9DE4D4-7E4E-F904-C7B0-87C2AE47CD5A}"/>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descr="A person in a white robe&#10;&#10;AI-generated content may be incorrect.">
            <a:extLst>
              <a:ext uri="{FF2B5EF4-FFF2-40B4-BE49-F238E27FC236}">
                <a16:creationId xmlns:a16="http://schemas.microsoft.com/office/drawing/2014/main" id="{C76E515D-DAE5-7B46-E619-96C9A4BEA18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0E6E013D-57C2-9B27-0966-0386C9A678B7}"/>
              </a:ext>
            </a:extLst>
          </p:cNvPr>
          <p:cNvSpPr txBox="1"/>
          <p:nvPr/>
        </p:nvSpPr>
        <p:spPr>
          <a:xfrm>
            <a:off x="693107"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मार्ग खोलता है</a:t>
            </a:r>
          </a:p>
        </p:txBody>
      </p:sp>
    </p:spTree>
    <p:extLst>
      <p:ext uri="{BB962C8B-B14F-4D97-AF65-F5344CB8AC3E}">
        <p14:creationId xmlns:p14="http://schemas.microsoft.com/office/powerpoint/2010/main" val="3035446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80EC0D-AE1F-F2E7-8DDE-A124A4A861C7}"/>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909E76E9-069C-ECCF-1D9E-44ACFCB4186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C61996C-5C6F-975C-F112-5CAD6CCC7001}"/>
              </a:ext>
            </a:extLst>
          </p:cNvPr>
          <p:cNvSpPr txBox="1"/>
          <p:nvPr/>
        </p:nvSpPr>
        <p:spPr>
          <a:xfrm>
            <a:off x="76826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2. आवश्यकता के समय मार्ग खुलना</a:t>
            </a:r>
          </a:p>
        </p:txBody>
      </p:sp>
    </p:spTree>
    <p:extLst>
      <p:ext uri="{BB962C8B-B14F-4D97-AF65-F5344CB8AC3E}">
        <p14:creationId xmlns:p14="http://schemas.microsoft.com/office/powerpoint/2010/main" val="34821699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775E32-60EF-A03C-CDBE-BD1655A0D1C2}"/>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9544CD8-7720-A8A8-F588-14C8F397F61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EEFC0677-2023-2089-BE8A-32B0B7D244E5}"/>
              </a:ext>
            </a:extLst>
          </p:cNvPr>
          <p:cNvSpPr txBox="1"/>
          <p:nvPr/>
        </p:nvSpPr>
        <p:spPr>
          <a:xfrm>
            <a:off x="617952" y="1188386"/>
            <a:ext cx="6709773"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राजाओं 17:12,14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12 उसने कहा, “तेरे परमेश्‍वर यहोवा के जीवन की शपथ मेरे पास एक भी रोटी नहीं है केवल घड़े में मुट्ठी भर मैदा और कुप्पी में थोड़ा सा तेल है, और मैं दो एक लकड़ी बीनकर लिए जाती हूँ कि अपने और अपने बेटे के लिये उसे पकाऊँ, और हम उसे खाएँ, फिर मर जाएँ।” </a:t>
            </a:r>
          </a:p>
        </p:txBody>
      </p:sp>
    </p:spTree>
    <p:extLst>
      <p:ext uri="{BB962C8B-B14F-4D97-AF65-F5344CB8AC3E}">
        <p14:creationId xmlns:p14="http://schemas.microsoft.com/office/powerpoint/2010/main" val="3401788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84B85-B9A9-07BF-8B55-24AA34CCDB9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42259125-A355-C2CB-E938-0401F8169F1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DD240D2E-7DDE-6C4B-FEE9-E68E1D132DA2}"/>
              </a:ext>
            </a:extLst>
          </p:cNvPr>
          <p:cNvSpPr txBox="1"/>
          <p:nvPr/>
        </p:nvSpPr>
        <p:spPr>
          <a:xfrm>
            <a:off x="643004" y="1730073"/>
            <a:ext cx="6709773"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1 राजाओं 17:12,14</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14 क्योंकि इस्राएल का परमेश्‍वर यहोवा यों कहता है, कि जब तक यहोवा भूमि पर मेंह न बरसाएगा तब तक </a:t>
            </a:r>
            <a:r>
              <a:rPr lang="hi-IN" sz="3200" dirty="0">
                <a:solidFill>
                  <a:srgbClr val="FFFF00"/>
                </a:solidFill>
                <a:effectLst/>
                <a:latin typeface="Calibri" panose="020F0502020204030204" pitchFamily="34" charset="0"/>
                <a:cs typeface="Calibri" panose="020F0502020204030204" pitchFamily="34" charset="0"/>
              </a:rPr>
              <a:t>न तो उस घड़े का मैदा समाप्‍त होगा, और न उस कुप्पी का तेल घटेगा</a:t>
            </a:r>
            <a:r>
              <a:rPr lang="hi-IN" sz="3200" dirty="0">
                <a:solidFill>
                  <a:schemeClr val="bg1"/>
                </a:solidFill>
                <a:effectLst/>
                <a:latin typeface="Calibri" panose="020F0502020204030204" pitchFamily="34" charset="0"/>
                <a:cs typeface="Calibri" panose="020F0502020204030204" pitchFamily="34" charset="0"/>
              </a:rPr>
              <a:t>।” </a:t>
            </a:r>
          </a:p>
        </p:txBody>
      </p:sp>
    </p:spTree>
    <p:extLst>
      <p:ext uri="{BB962C8B-B14F-4D97-AF65-F5344CB8AC3E}">
        <p14:creationId xmlns:p14="http://schemas.microsoft.com/office/powerpoint/2010/main" val="6381358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A66E4-5324-A842-3867-FA2B1CAEB16E}"/>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E27B4407-39BB-0BDD-3010-45E018EB538F}"/>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167ECAE0-5B42-76D7-7C9E-588ED37315D3}"/>
              </a:ext>
            </a:extLst>
          </p:cNvPr>
          <p:cNvSpPr txBox="1"/>
          <p:nvPr/>
        </p:nvSpPr>
        <p:spPr>
          <a:xfrm>
            <a:off x="76826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3. असफलता के समय मार्ग खुलना</a:t>
            </a:r>
          </a:p>
        </p:txBody>
      </p:sp>
    </p:spTree>
    <p:extLst>
      <p:ext uri="{BB962C8B-B14F-4D97-AF65-F5344CB8AC3E}">
        <p14:creationId xmlns:p14="http://schemas.microsoft.com/office/powerpoint/2010/main" val="2816127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BCD45C-A7ED-0450-8793-E52F68CF5C91}"/>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AD260CC-41D9-C290-4149-71855A8A982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FEA9F41D-3F1A-FF70-C0F0-CE00DC78814C}"/>
              </a:ext>
            </a:extLst>
          </p:cNvPr>
          <p:cNvSpPr txBox="1"/>
          <p:nvPr/>
        </p:nvSpPr>
        <p:spPr>
          <a:xfrm>
            <a:off x="530270" y="917543"/>
            <a:ext cx="6709773" cy="5022914"/>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यूहन्ना 21:3,6</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3 शमौन पतरस ने उनसे कहा, “मैं मछली पकड़ने जा रहा हूँ।” उन्होंने उससे कहा, “हम भी तेरे साथ चलते हैं।” अत: वे निकलकर नाव पर चढ़े, परन्तु </a:t>
            </a:r>
            <a:r>
              <a:rPr lang="hi-IN" sz="3200" dirty="0">
                <a:solidFill>
                  <a:srgbClr val="FFFF00"/>
                </a:solidFill>
                <a:effectLst/>
                <a:latin typeface="Calibri" panose="020F0502020204030204" pitchFamily="34" charset="0"/>
                <a:cs typeface="Calibri" panose="020F0502020204030204" pitchFamily="34" charset="0"/>
              </a:rPr>
              <a:t>उस रात कुछ न पकड़ा</a:t>
            </a:r>
            <a:r>
              <a:rPr lang="hi-IN" sz="3200" dirty="0">
                <a:solidFill>
                  <a:schemeClr val="bg1"/>
                </a:solidFill>
                <a:effectLst/>
                <a:latin typeface="Calibri" panose="020F0502020204030204" pitchFamily="34" charset="0"/>
                <a:cs typeface="Calibri" panose="020F0502020204030204" pitchFamily="34" charset="0"/>
              </a:rPr>
              <a:t>।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6 उसने उनसे कहा, “नाव की दाहिनी ओर जाल डालो तो पाओगे।” </a:t>
            </a:r>
            <a:r>
              <a:rPr lang="hi-IN" sz="3200" dirty="0">
                <a:solidFill>
                  <a:srgbClr val="FFFF00"/>
                </a:solidFill>
                <a:effectLst/>
                <a:latin typeface="Calibri" panose="020F0502020204030204" pitchFamily="34" charset="0"/>
                <a:cs typeface="Calibri" panose="020F0502020204030204" pitchFamily="34" charset="0"/>
              </a:rPr>
              <a:t>अत: उन्होंने जाल डाला, और अब मछलियों की बहुतायत के कारण उसे खींच न सके</a:t>
            </a:r>
            <a:r>
              <a:rPr lang="hi-IN" sz="3200" dirty="0">
                <a:solidFill>
                  <a:schemeClr val="bg1"/>
                </a:solidFill>
                <a:effectLst/>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2051141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09AFE-6975-7C4A-BD95-3DD3BF374B4B}"/>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FCEFA483-26E1-72BD-A316-01C72DBED7E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7939BD9-AB71-B28C-D7F8-1F3CE2247773}"/>
              </a:ext>
            </a:extLst>
          </p:cNvPr>
          <p:cNvSpPr txBox="1"/>
          <p:nvPr/>
        </p:nvSpPr>
        <p:spPr>
          <a:xfrm>
            <a:off x="655529"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4. बंधन और सताव से छुटकारा दिलाते हुए मार्ग खुलना</a:t>
            </a:r>
          </a:p>
        </p:txBody>
      </p:sp>
    </p:spTree>
    <p:extLst>
      <p:ext uri="{BB962C8B-B14F-4D97-AF65-F5344CB8AC3E}">
        <p14:creationId xmlns:p14="http://schemas.microsoft.com/office/powerpoint/2010/main" val="988483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A204DC-D50E-808B-05F7-BCB7A4FA95D7}"/>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B7A854D2-D5B0-2E8B-4D9D-463D93F92394}"/>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AC2D08F-FC91-F675-2E0C-010F5B7F53FC}"/>
              </a:ext>
            </a:extLst>
          </p:cNvPr>
          <p:cNvSpPr txBox="1"/>
          <p:nvPr/>
        </p:nvSpPr>
        <p:spPr>
          <a:xfrm>
            <a:off x="643003" y="2731886"/>
            <a:ext cx="6609567" cy="1394228"/>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गरासेनी दुष्टात्माग्रस्त व्यक्ति को छुटकारा मिला (मरकुस 5:1-20)</a:t>
            </a:r>
          </a:p>
        </p:txBody>
      </p:sp>
    </p:spTree>
    <p:extLst>
      <p:ext uri="{BB962C8B-B14F-4D97-AF65-F5344CB8AC3E}">
        <p14:creationId xmlns:p14="http://schemas.microsoft.com/office/powerpoint/2010/main" val="20547590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CF6F3-5F7D-BA9F-1C77-4A07BBDFCEAF}"/>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A8A584A-1D17-4A90-B02D-9B560BB3312D}"/>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AFF832-FB05-B6F1-C7B5-A05ADBBC2230}"/>
              </a:ext>
            </a:extLst>
          </p:cNvPr>
          <p:cNvSpPr txBox="1"/>
          <p:nvPr/>
        </p:nvSpPr>
        <p:spPr>
          <a:xfrm>
            <a:off x="768263"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5. स्वास्थ्य के क्षेत्र में मार्ग खुलना</a:t>
            </a:r>
          </a:p>
        </p:txBody>
      </p:sp>
    </p:spTree>
    <p:extLst>
      <p:ext uri="{BB962C8B-B14F-4D97-AF65-F5344CB8AC3E}">
        <p14:creationId xmlns:p14="http://schemas.microsoft.com/office/powerpoint/2010/main" val="1765104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7617F7-6259-90B0-21E5-90374B8B58A5}"/>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580D9464-ED8F-F753-1BC3-F2A193C7476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4661546-4B6F-D36A-3A2F-EB1F030A8058}"/>
              </a:ext>
            </a:extLst>
          </p:cNvPr>
          <p:cNvSpPr txBox="1"/>
          <p:nvPr/>
        </p:nvSpPr>
        <p:spPr>
          <a:xfrm>
            <a:off x="567847" y="2407790"/>
            <a:ext cx="6609567" cy="2042419"/>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बारह वर्ष से लहू बहने के रोग से पीड़ित स्त्री को चंगाई मिली </a:t>
            </a:r>
            <a:endParaRPr lang="en-US" sz="3600" b="1" dirty="0">
              <a:solidFill>
                <a:schemeClr val="bg1"/>
              </a:solidFill>
              <a:effectLst/>
              <a:latin typeface="Calibri" panose="020F0502020204030204" pitchFamily="34" charset="0"/>
              <a:cs typeface="Calibri" panose="020F0502020204030204" pitchFamily="34" charset="0"/>
            </a:endParaRPr>
          </a:p>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(मरकुस 5:25-34)</a:t>
            </a:r>
          </a:p>
        </p:txBody>
      </p:sp>
    </p:spTree>
    <p:extLst>
      <p:ext uri="{BB962C8B-B14F-4D97-AF65-F5344CB8AC3E}">
        <p14:creationId xmlns:p14="http://schemas.microsoft.com/office/powerpoint/2010/main" val="3317120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976902-8656-5145-F192-0D7F5721C93F}"/>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BDF0A0D4-05E2-731F-075D-814924CB4605}"/>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FAD0F08-1456-EE90-E565-6B5524800F53}"/>
              </a:ext>
            </a:extLst>
          </p:cNvPr>
          <p:cNvSpPr txBox="1"/>
          <p:nvPr/>
        </p:nvSpPr>
        <p:spPr>
          <a:xfrm>
            <a:off x="743211" y="2731886"/>
            <a:ext cx="6609567" cy="1394228"/>
          </a:xfrm>
          <a:prstGeom prst="rect">
            <a:avLst/>
          </a:prstGeom>
          <a:noFill/>
        </p:spPr>
        <p:txBody>
          <a:bodyPr wrap="square" rtlCol="0">
            <a:spAutoFit/>
          </a:bodyPr>
          <a:lstStyle/>
          <a:p>
            <a:pPr>
              <a:lnSpc>
                <a:spcPct val="120000"/>
              </a:lnSpc>
            </a:pPr>
            <a:r>
              <a:rPr lang="hi-IN" sz="3600" b="1" dirty="0">
                <a:solidFill>
                  <a:schemeClr val="bg1"/>
                </a:solidFill>
                <a:effectLst/>
                <a:latin typeface="Calibri" panose="020F0502020204030204" pitchFamily="34" charset="0"/>
                <a:cs typeface="Calibri" panose="020F0502020204030204" pitchFamily="34" charset="0"/>
              </a:rPr>
              <a:t>6. नुकसान का सामना करते समय मार्ग खुलना</a:t>
            </a:r>
          </a:p>
        </p:txBody>
      </p:sp>
    </p:spTree>
    <p:extLst>
      <p:ext uri="{BB962C8B-B14F-4D97-AF65-F5344CB8AC3E}">
        <p14:creationId xmlns:p14="http://schemas.microsoft.com/office/powerpoint/2010/main" val="27700700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49998-59D4-0669-3741-23488CCAD4FD}"/>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0A2319EC-B099-69EB-DDDD-E58A2B1CFA9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19F703BF-3A42-3E24-8E6E-6FC6AA8575B4}"/>
              </a:ext>
            </a:extLst>
          </p:cNvPr>
          <p:cNvSpPr txBox="1"/>
          <p:nvPr/>
        </p:nvSpPr>
        <p:spPr>
          <a:xfrm>
            <a:off x="530270" y="1188386"/>
            <a:ext cx="6054246"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2 शमूएल 5:17-20</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17 जब पलिश्तियों ने यह सुना कि इस्राएल का राजा होने के लिये दाऊद का अभिषेक हुआ, तब सब पलिश्ती दाऊद की खोज में निकले; यह सुनकर दाऊद गढ़ में चला गया।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18 तब पलिश्ती आकर रपाईम नामक तराई में फैल गए। </a:t>
            </a:r>
          </a:p>
        </p:txBody>
      </p:sp>
    </p:spTree>
    <p:extLst>
      <p:ext uri="{BB962C8B-B14F-4D97-AF65-F5344CB8AC3E}">
        <p14:creationId xmlns:p14="http://schemas.microsoft.com/office/powerpoint/2010/main" val="10272516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6541FA-AF71-4E6A-B600-9E070AD8DD63}"/>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2809D3D6-2E8D-B0AB-6951-85EB551EC343}"/>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ACDCFE9B-6D4F-0900-D72F-ABC0240F680B}"/>
              </a:ext>
            </a:extLst>
          </p:cNvPr>
          <p:cNvSpPr txBox="1"/>
          <p:nvPr/>
        </p:nvSpPr>
        <p:spPr>
          <a:xfrm>
            <a:off x="555322" y="1730073"/>
            <a:ext cx="6709773"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योएल 2:25</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जिन वर्षों की उपज अर्बे नामक टिड्डियों, और येलेक, और हासील ने, और गाजाम नामक टिड्डियों ने, अर्थात् मेरे बड़े दल ने जिसको मैं ने तुम्हारे बीच भेजा, खा ली थी, मैं उसकी हानि तुम को भर दूँगा। </a:t>
            </a:r>
          </a:p>
        </p:txBody>
      </p:sp>
    </p:spTree>
    <p:extLst>
      <p:ext uri="{BB962C8B-B14F-4D97-AF65-F5344CB8AC3E}">
        <p14:creationId xmlns:p14="http://schemas.microsoft.com/office/powerpoint/2010/main" val="33941044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F09FE6-5E5D-8875-D42B-16E539BE0A53}"/>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F9BE6C3-E740-7AC6-3073-F4BB97C8AC79}"/>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DFDDDD11-3812-D2F0-2A13-CF9E4E301DE1}"/>
              </a:ext>
            </a:extLst>
          </p:cNvPr>
          <p:cNvSpPr txBox="1"/>
          <p:nvPr/>
        </p:nvSpPr>
        <p:spPr>
          <a:xfrm>
            <a:off x="643003" y="2780361"/>
            <a:ext cx="6609567"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7. अन्धकार और मृत्यु के बीच मार्ग खुलना</a:t>
            </a:r>
          </a:p>
        </p:txBody>
      </p:sp>
    </p:spTree>
    <p:extLst>
      <p:ext uri="{BB962C8B-B14F-4D97-AF65-F5344CB8AC3E}">
        <p14:creationId xmlns:p14="http://schemas.microsoft.com/office/powerpoint/2010/main" val="4159084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14D42E-114E-FE44-2DEB-9280248D50B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7544C789-CBC4-6334-8371-52E7390C6FE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8E3F9E78-3B12-0837-B2C0-90E7E977FF6B}"/>
              </a:ext>
            </a:extLst>
          </p:cNvPr>
          <p:cNvSpPr txBox="1"/>
          <p:nvPr/>
        </p:nvSpPr>
        <p:spPr>
          <a:xfrm>
            <a:off x="542796" y="1459230"/>
            <a:ext cx="6709773" cy="3939540"/>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मरकुस 5:41,42</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41 और लड़की का हाथ पकड़कर उससे कहा, “तलीता कूमी!” जिसका अर्थ है, “हे लड़की, मैं तुझ से कहता हूँ, उठ !”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42 और </a:t>
            </a:r>
            <a:r>
              <a:rPr lang="hi-IN" sz="3200" dirty="0">
                <a:solidFill>
                  <a:srgbClr val="FFFF00"/>
                </a:solidFill>
                <a:effectLst/>
                <a:latin typeface="Calibri" panose="020F0502020204030204" pitchFamily="34" charset="0"/>
                <a:cs typeface="Calibri" panose="020F0502020204030204" pitchFamily="34" charset="0"/>
              </a:rPr>
              <a:t>लड़की तुरन्त उठकर चलने फिरने लगी</a:t>
            </a:r>
            <a:r>
              <a:rPr lang="hi-IN" sz="3200" dirty="0">
                <a:solidFill>
                  <a:schemeClr val="bg1"/>
                </a:solidFill>
                <a:effectLst/>
                <a:latin typeface="Calibri" panose="020F0502020204030204" pitchFamily="34" charset="0"/>
                <a:cs typeface="Calibri" panose="020F0502020204030204" pitchFamily="34" charset="0"/>
              </a:rPr>
              <a:t>; क्योंकि वह बारह वर्ष की थी। इस पर लोग बहुत चकित हो गए।</a:t>
            </a:r>
          </a:p>
        </p:txBody>
      </p:sp>
    </p:spTree>
    <p:extLst>
      <p:ext uri="{BB962C8B-B14F-4D97-AF65-F5344CB8AC3E}">
        <p14:creationId xmlns:p14="http://schemas.microsoft.com/office/powerpoint/2010/main" val="24814619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6B9225-743A-FF01-67B8-D1486F93AA3C}"/>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3B0D8145-2801-9E51-A465-13E5550288CB}"/>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F73E790A-54F1-86B5-E9A7-944A79B18396}"/>
              </a:ext>
            </a:extLst>
          </p:cNvPr>
          <p:cNvSpPr txBox="1"/>
          <p:nvPr/>
        </p:nvSpPr>
        <p:spPr>
          <a:xfrm>
            <a:off x="342380" y="387890"/>
            <a:ext cx="6384098" cy="1297278"/>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के मार्ग खोलने वाले कार्य का अनुभव कैसे करें</a:t>
            </a:r>
          </a:p>
        </p:txBody>
      </p:sp>
      <p:sp>
        <p:nvSpPr>
          <p:cNvPr id="2" name="TextBox 1">
            <a:extLst>
              <a:ext uri="{FF2B5EF4-FFF2-40B4-BE49-F238E27FC236}">
                <a16:creationId xmlns:a16="http://schemas.microsoft.com/office/drawing/2014/main" id="{0053CE37-4CF2-8F5C-C350-EFBD4A6605FB}"/>
              </a:ext>
            </a:extLst>
          </p:cNvPr>
          <p:cNvSpPr txBox="1"/>
          <p:nvPr/>
        </p:nvSpPr>
        <p:spPr>
          <a:xfrm>
            <a:off x="329853" y="1690597"/>
            <a:ext cx="7511439" cy="4683590"/>
          </a:xfrm>
          <a:prstGeom prst="rect">
            <a:avLst/>
          </a:prstGeom>
          <a:noFill/>
        </p:spPr>
        <p:txBody>
          <a:bodyPr wrap="square" rtlCol="0">
            <a:spAutoFit/>
          </a:bodyPr>
          <a:lstStyle/>
          <a:p>
            <a:pPr marL="514350" indent="-514350">
              <a:lnSpc>
                <a:spcPct val="110000"/>
              </a:lnSpc>
              <a:buAutoNum type="arabicPeriod"/>
            </a:pPr>
            <a:r>
              <a:rPr lang="hi-IN" sz="3400" b="1" dirty="0">
                <a:solidFill>
                  <a:schemeClr val="bg1"/>
                </a:solidFill>
                <a:effectLst/>
                <a:latin typeface="Calibri" panose="020F0502020204030204" pitchFamily="34" charset="0"/>
                <a:cs typeface="Calibri" panose="020F0502020204030204" pitchFamily="34" charset="0"/>
              </a:rPr>
              <a:t>प्रार्थना में परमेश्वर को खोजें </a:t>
            </a:r>
            <a:r>
              <a:rPr lang="en-US" sz="3400" b="1" dirty="0">
                <a:solidFill>
                  <a:schemeClr val="bg1"/>
                </a:solidFill>
                <a:latin typeface="Calibri" panose="020F0502020204030204" pitchFamily="34" charset="0"/>
                <a:cs typeface="Calibri" panose="020F0502020204030204" pitchFamily="34" charset="0"/>
              </a:rPr>
              <a:t>   </a:t>
            </a:r>
            <a:r>
              <a:rPr lang="hi-IN" sz="3400" b="1" dirty="0">
                <a:solidFill>
                  <a:schemeClr val="bg1"/>
                </a:solidFill>
                <a:effectLst/>
                <a:latin typeface="Calibri" panose="020F0502020204030204" pitchFamily="34" charset="0"/>
                <a:cs typeface="Calibri" panose="020F0502020204030204" pitchFamily="34" charset="0"/>
              </a:rPr>
              <a:t>(फिलिप्पियों 4:6,7)</a:t>
            </a:r>
          </a:p>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2. विश्वास प्रकट करें (मरकुस 11:24)</a:t>
            </a:r>
          </a:p>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3. धीरज से बने रहें (इब्रानियों 6:12)</a:t>
            </a:r>
          </a:p>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4. क्रूस की विजय की घोषणा करें </a:t>
            </a:r>
            <a:endParaRPr lang="en-US" sz="3400" b="1" dirty="0">
              <a:solidFill>
                <a:schemeClr val="bg1"/>
              </a:solidFill>
              <a:effectLst/>
              <a:latin typeface="Calibri" panose="020F0502020204030204" pitchFamily="34" charset="0"/>
              <a:cs typeface="Calibri" panose="020F0502020204030204" pitchFamily="34" charset="0"/>
            </a:endParaRPr>
          </a:p>
          <a:p>
            <a:pPr>
              <a:lnSpc>
                <a:spcPct val="110000"/>
              </a:lnSpc>
            </a:pPr>
            <a:r>
              <a:rPr lang="en-US" sz="3400" b="1" dirty="0">
                <a:solidFill>
                  <a:schemeClr val="bg1"/>
                </a:solidFill>
                <a:latin typeface="Calibri" panose="020F0502020204030204" pitchFamily="34" charset="0"/>
                <a:cs typeface="Calibri" panose="020F0502020204030204" pitchFamily="34" charset="0"/>
              </a:rPr>
              <a:t>    </a:t>
            </a:r>
            <a:r>
              <a:rPr lang="hi-IN" sz="3400" b="1" dirty="0">
                <a:solidFill>
                  <a:schemeClr val="bg1"/>
                </a:solidFill>
                <a:effectLst/>
                <a:latin typeface="Calibri" panose="020F0502020204030204" pitchFamily="34" charset="0"/>
                <a:cs typeface="Calibri" panose="020F0502020204030204" pitchFamily="34" charset="0"/>
              </a:rPr>
              <a:t>(कुलुस्सियों 2:15)</a:t>
            </a:r>
          </a:p>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5. उसकी स्तुति करें और सामर्थ प्राप्त करें</a:t>
            </a:r>
            <a:r>
              <a:rPr lang="en-US" sz="3400" b="1" dirty="0">
                <a:solidFill>
                  <a:schemeClr val="bg1"/>
                </a:solidFill>
                <a:latin typeface="Calibri" panose="020F0502020204030204" pitchFamily="34" charset="0"/>
                <a:cs typeface="Calibri" panose="020F0502020204030204" pitchFamily="34" charset="0"/>
              </a:rPr>
              <a:t>              </a:t>
            </a:r>
          </a:p>
          <a:p>
            <a:pPr>
              <a:lnSpc>
                <a:spcPct val="110000"/>
              </a:lnSpc>
            </a:pPr>
            <a:r>
              <a:rPr lang="en-US" sz="3400" b="1" dirty="0">
                <a:solidFill>
                  <a:schemeClr val="bg1"/>
                </a:solidFill>
                <a:effectLst/>
                <a:latin typeface="Calibri" panose="020F0502020204030204" pitchFamily="34" charset="0"/>
                <a:cs typeface="Calibri" panose="020F0502020204030204" pitchFamily="34" charset="0"/>
              </a:rPr>
              <a:t>    </a:t>
            </a:r>
            <a:r>
              <a:rPr lang="hi-IN" sz="3400" b="1" dirty="0">
                <a:solidFill>
                  <a:schemeClr val="bg1"/>
                </a:solidFill>
                <a:effectLst/>
                <a:latin typeface="Calibri" panose="020F0502020204030204" pitchFamily="34" charset="0"/>
                <a:cs typeface="Calibri" panose="020F0502020204030204" pitchFamily="34" charset="0"/>
              </a:rPr>
              <a:t>(रोमियों 4:20)</a:t>
            </a:r>
          </a:p>
        </p:txBody>
      </p:sp>
    </p:spTree>
    <p:extLst>
      <p:ext uri="{BB962C8B-B14F-4D97-AF65-F5344CB8AC3E}">
        <p14:creationId xmlns:p14="http://schemas.microsoft.com/office/powerpoint/2010/main" val="1542074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A88886-FC7B-0CCF-EEDB-0028FA8F5ABE}"/>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7F44655E-7E01-0F8F-9C33-790A8378A66E}"/>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109EE37-BA7E-8B98-3BBD-6C8DAB4D1D22}"/>
              </a:ext>
            </a:extLst>
          </p:cNvPr>
          <p:cNvSpPr txBox="1"/>
          <p:nvPr/>
        </p:nvSpPr>
        <p:spPr>
          <a:xfrm>
            <a:off x="442588" y="650936"/>
            <a:ext cx="6384098"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सारांश</a:t>
            </a:r>
          </a:p>
        </p:txBody>
      </p:sp>
      <p:sp>
        <p:nvSpPr>
          <p:cNvPr id="2" name="TextBox 1">
            <a:extLst>
              <a:ext uri="{FF2B5EF4-FFF2-40B4-BE49-F238E27FC236}">
                <a16:creationId xmlns:a16="http://schemas.microsoft.com/office/drawing/2014/main" id="{5129D96C-0731-0181-FEAF-316A212F7494}"/>
              </a:ext>
            </a:extLst>
          </p:cNvPr>
          <p:cNvSpPr txBox="1"/>
          <p:nvPr/>
        </p:nvSpPr>
        <p:spPr>
          <a:xfrm>
            <a:off x="442588" y="1338817"/>
            <a:ext cx="6822508" cy="4683590"/>
          </a:xfrm>
          <a:prstGeom prst="rect">
            <a:avLst/>
          </a:prstGeom>
          <a:noFill/>
        </p:spPr>
        <p:txBody>
          <a:bodyPr wrap="square" rtlCol="0">
            <a:spAutoFit/>
          </a:bodyPr>
          <a:lstStyle/>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 हमारा परमेश्वर मार्ग खोलने वाला परमेश्वर है (बाल-परासीम)</a:t>
            </a:r>
          </a:p>
          <a:p>
            <a:pPr>
              <a:lnSpc>
                <a:spcPct val="50000"/>
              </a:lnSpc>
            </a:pPr>
            <a:endParaRPr lang="hi-IN" sz="3400" b="1"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 वह मनुष्य की परिस्थितियों में अलौकिक रूप से हस्तक्षेप करता है</a:t>
            </a:r>
          </a:p>
          <a:p>
            <a:pPr>
              <a:lnSpc>
                <a:spcPct val="50000"/>
              </a:lnSpc>
            </a:pPr>
            <a:endParaRPr lang="hi-IN" sz="3400" b="1"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400" b="1" dirty="0">
                <a:solidFill>
                  <a:schemeClr val="bg1"/>
                </a:solidFill>
                <a:effectLst/>
                <a:latin typeface="Calibri" panose="020F0502020204030204" pitchFamily="34" charset="0"/>
                <a:cs typeface="Calibri" panose="020F0502020204030204" pitchFamily="34" charset="0"/>
              </a:rPr>
              <a:t>• वह उन मार्गों को साफ़ करता है और खोल देता है जो मनुष्य के लिए असंभव दिखाई देते</a:t>
            </a:r>
          </a:p>
        </p:txBody>
      </p:sp>
    </p:spTree>
    <p:extLst>
      <p:ext uri="{BB962C8B-B14F-4D97-AF65-F5344CB8AC3E}">
        <p14:creationId xmlns:p14="http://schemas.microsoft.com/office/powerpoint/2010/main" val="32696088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267094-89DA-9F4B-CC53-20AE13E057A7}"/>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D452F0F1-5CCD-8511-1304-72F0EF06B3D8}"/>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0C788B2-C373-C4AF-FE62-C1D1EAC954FB}"/>
              </a:ext>
            </a:extLst>
          </p:cNvPr>
          <p:cNvSpPr txBox="1"/>
          <p:nvPr/>
        </p:nvSpPr>
        <p:spPr>
          <a:xfrm>
            <a:off x="572025" y="575721"/>
            <a:ext cx="6384098" cy="1906676"/>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हम इस प्रकार परमेश्वर के मार्ग खोलने वाले कार्य का अनुभव कर सकते हैं:</a:t>
            </a:r>
          </a:p>
        </p:txBody>
      </p:sp>
      <p:sp>
        <p:nvSpPr>
          <p:cNvPr id="2" name="TextBox 1">
            <a:extLst>
              <a:ext uri="{FF2B5EF4-FFF2-40B4-BE49-F238E27FC236}">
                <a16:creationId xmlns:a16="http://schemas.microsoft.com/office/drawing/2014/main" id="{63F4B4C4-ED54-9619-788B-BB9C0E21D689}"/>
              </a:ext>
            </a:extLst>
          </p:cNvPr>
          <p:cNvSpPr txBox="1"/>
          <p:nvPr/>
        </p:nvSpPr>
        <p:spPr>
          <a:xfrm>
            <a:off x="572025" y="2611122"/>
            <a:ext cx="7073028" cy="3427861"/>
          </a:xfrm>
          <a:prstGeom prst="rect">
            <a:avLst/>
          </a:prstGeom>
          <a:noFill/>
        </p:spPr>
        <p:txBody>
          <a:bodyPr wrap="square" rtlCol="0">
            <a:spAutoFit/>
          </a:bodyPr>
          <a:lstStyle/>
          <a:p>
            <a:pPr>
              <a:lnSpc>
                <a:spcPct val="70000"/>
              </a:lnSpc>
            </a:pPr>
            <a:r>
              <a:rPr lang="hi-IN" sz="3400" b="1" dirty="0">
                <a:solidFill>
                  <a:schemeClr val="bg1"/>
                </a:solidFill>
                <a:effectLst/>
                <a:latin typeface="Calibri" panose="020F0502020204030204" pitchFamily="34" charset="0"/>
                <a:cs typeface="Calibri" panose="020F0502020204030204" pitchFamily="34" charset="0"/>
              </a:rPr>
              <a:t>• प्रार्थना में परमेश्वर को खोजकर</a:t>
            </a:r>
          </a:p>
          <a:p>
            <a:pPr marL="514350" indent="-514350">
              <a:lnSpc>
                <a:spcPct val="70000"/>
              </a:lnSpc>
              <a:buAutoNum type="arabicPeriod"/>
            </a:pPr>
            <a:endParaRPr lang="hi-IN" sz="3400" b="1" dirty="0">
              <a:solidFill>
                <a:schemeClr val="bg1"/>
              </a:solidFill>
              <a:effectLst/>
              <a:latin typeface="Calibri" panose="020F0502020204030204" pitchFamily="34" charset="0"/>
              <a:cs typeface="Calibri" panose="020F0502020204030204" pitchFamily="34" charset="0"/>
            </a:endParaRPr>
          </a:p>
          <a:p>
            <a:pPr>
              <a:lnSpc>
                <a:spcPct val="70000"/>
              </a:lnSpc>
            </a:pPr>
            <a:r>
              <a:rPr lang="hi-IN" sz="3400" b="1" dirty="0">
                <a:solidFill>
                  <a:schemeClr val="bg1"/>
                </a:solidFill>
                <a:effectLst/>
                <a:latin typeface="Calibri" panose="020F0502020204030204" pitchFamily="34" charset="0"/>
                <a:cs typeface="Calibri" panose="020F0502020204030204" pitchFamily="34" charset="0"/>
              </a:rPr>
              <a:t>• विश्वास का अभ्यास करके</a:t>
            </a:r>
          </a:p>
          <a:p>
            <a:pPr marL="514350" indent="-514350">
              <a:lnSpc>
                <a:spcPct val="70000"/>
              </a:lnSpc>
              <a:buAutoNum type="arabicPeriod"/>
            </a:pPr>
            <a:endParaRPr lang="hi-IN" sz="3400" b="1" dirty="0">
              <a:solidFill>
                <a:schemeClr val="bg1"/>
              </a:solidFill>
              <a:effectLst/>
              <a:latin typeface="Calibri" panose="020F0502020204030204" pitchFamily="34" charset="0"/>
              <a:cs typeface="Calibri" panose="020F0502020204030204" pitchFamily="34" charset="0"/>
            </a:endParaRPr>
          </a:p>
          <a:p>
            <a:pPr>
              <a:lnSpc>
                <a:spcPct val="70000"/>
              </a:lnSpc>
            </a:pPr>
            <a:r>
              <a:rPr lang="hi-IN" sz="3400" b="1" dirty="0">
                <a:solidFill>
                  <a:schemeClr val="bg1"/>
                </a:solidFill>
                <a:effectLst/>
                <a:latin typeface="Calibri" panose="020F0502020204030204" pitchFamily="34" charset="0"/>
                <a:cs typeface="Calibri" panose="020F0502020204030204" pitchFamily="34" charset="0"/>
              </a:rPr>
              <a:t>• परीक्षाओं में धीरज रखकर</a:t>
            </a:r>
          </a:p>
          <a:p>
            <a:pPr marL="514350" indent="-514350">
              <a:lnSpc>
                <a:spcPct val="70000"/>
              </a:lnSpc>
              <a:buAutoNum type="arabicPeriod"/>
            </a:pPr>
            <a:endParaRPr lang="hi-IN" sz="3400" b="1" dirty="0">
              <a:solidFill>
                <a:schemeClr val="bg1"/>
              </a:solidFill>
              <a:effectLst/>
              <a:latin typeface="Calibri" panose="020F0502020204030204" pitchFamily="34" charset="0"/>
              <a:cs typeface="Calibri" panose="020F0502020204030204" pitchFamily="34" charset="0"/>
            </a:endParaRPr>
          </a:p>
          <a:p>
            <a:pPr>
              <a:lnSpc>
                <a:spcPct val="70000"/>
              </a:lnSpc>
            </a:pPr>
            <a:r>
              <a:rPr lang="hi-IN" sz="3400" b="1" dirty="0">
                <a:solidFill>
                  <a:schemeClr val="bg1"/>
                </a:solidFill>
                <a:effectLst/>
                <a:latin typeface="Calibri" panose="020F0502020204030204" pitchFamily="34" charset="0"/>
                <a:cs typeface="Calibri" panose="020F0502020204030204" pitchFamily="34" charset="0"/>
              </a:rPr>
              <a:t>• क्रूस की विजय की घोषणा करके</a:t>
            </a:r>
          </a:p>
          <a:p>
            <a:pPr marL="514350" indent="-514350">
              <a:lnSpc>
                <a:spcPct val="70000"/>
              </a:lnSpc>
              <a:buAutoNum type="arabicPeriod"/>
            </a:pPr>
            <a:endParaRPr lang="hi-IN" sz="3400" b="1" dirty="0">
              <a:solidFill>
                <a:schemeClr val="bg1"/>
              </a:solidFill>
              <a:effectLst/>
              <a:latin typeface="Calibri" panose="020F0502020204030204" pitchFamily="34" charset="0"/>
              <a:cs typeface="Calibri" panose="020F0502020204030204" pitchFamily="34" charset="0"/>
            </a:endParaRPr>
          </a:p>
          <a:p>
            <a:pPr>
              <a:lnSpc>
                <a:spcPct val="70000"/>
              </a:lnSpc>
            </a:pPr>
            <a:r>
              <a:rPr lang="hi-IN" sz="3400" b="1" dirty="0">
                <a:solidFill>
                  <a:schemeClr val="bg1"/>
                </a:solidFill>
                <a:effectLst/>
                <a:latin typeface="Calibri" panose="020F0502020204030204" pitchFamily="34" charset="0"/>
                <a:cs typeface="Calibri" panose="020F0502020204030204" pitchFamily="34" charset="0"/>
              </a:rPr>
              <a:t>• उसकी स्तुति करके</a:t>
            </a:r>
          </a:p>
        </p:txBody>
      </p:sp>
    </p:spTree>
    <p:extLst>
      <p:ext uri="{BB962C8B-B14F-4D97-AF65-F5344CB8AC3E}">
        <p14:creationId xmlns:p14="http://schemas.microsoft.com/office/powerpoint/2010/main" val="305548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1B3E2-B0DC-20B7-6DF4-9CB6D9AB88EE}"/>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E0AC19FE-3960-76E3-2636-61708775FCC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C3FD48E9-10EB-0D89-67EB-8AAF8C7CD847}"/>
              </a:ext>
            </a:extLst>
          </p:cNvPr>
          <p:cNvSpPr txBox="1"/>
          <p:nvPr/>
        </p:nvSpPr>
        <p:spPr>
          <a:xfrm>
            <a:off x="492690" y="375856"/>
            <a:ext cx="6935244" cy="610628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2 शमूएल 5:17-20</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19 तब दाऊद ने यहोवा से पूछा, “क्या मैं पलिश्तियों पर चढ़ाई करूँ? क्या तू उन्हें मेरे हाथ कर देगा?” यहोवा ने दाऊद से कहा, “चढ़ाई कर; क्योंकि मैं निश्‍चय पलिश्तियों को तेरे हाथ कर दूँगा।”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20 तब दाऊद बालपरासीम को गया, और दाऊद ने उन्हें वहीं मारा; तब उसने कहा, “यहोवा मेरे सामने होकर मेरे शत्रुओं पर जल की धारा के समान टूट पड़ा है।” इस कारण उसने उस स्थान का नाम बालपरासीम रखा। </a:t>
            </a:r>
          </a:p>
        </p:txBody>
      </p:sp>
    </p:spTree>
    <p:extLst>
      <p:ext uri="{BB962C8B-B14F-4D97-AF65-F5344CB8AC3E}">
        <p14:creationId xmlns:p14="http://schemas.microsoft.com/office/powerpoint/2010/main" val="2115822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180AC5-0D99-58CB-5FC5-A4B7109F61A6}"/>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2F51BEEE-CBA9-87BC-A7C7-7C9548E9146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1FADE85-883C-1041-12E8-CF4261684B91}"/>
              </a:ext>
            </a:extLst>
          </p:cNvPr>
          <p:cNvSpPr txBox="1"/>
          <p:nvPr/>
        </p:nvSpPr>
        <p:spPr>
          <a:xfrm>
            <a:off x="542795" y="952168"/>
            <a:ext cx="6609567" cy="4953664"/>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 दाऊद ने संकट के समय परमेश्वर पर निर्भर रहने का निर्णय लिया</a:t>
            </a:r>
          </a:p>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 परमेश्वर ने उसकी प्रार्थना का उत्तर दिया</a:t>
            </a:r>
          </a:p>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 सक्रिय विश्वास और आज्ञाकारिता ने उसे विजय दिलाई</a:t>
            </a:r>
          </a:p>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 परमेश्वर की सामर्थ के प्रगटीकरण ने शत्रु को पूरी तरह चूर-चूर कर दिया</a:t>
            </a:r>
          </a:p>
        </p:txBody>
      </p:sp>
    </p:spTree>
    <p:extLst>
      <p:ext uri="{BB962C8B-B14F-4D97-AF65-F5344CB8AC3E}">
        <p14:creationId xmlns:p14="http://schemas.microsoft.com/office/powerpoint/2010/main" val="10869681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1EF9C-8931-F37F-55AC-0FB469A96993}"/>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8323F870-EEEB-4911-43D0-B658ED1703A6}"/>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635795C-4A91-8E59-2196-DC17E6DBC4DF}"/>
              </a:ext>
            </a:extLst>
          </p:cNvPr>
          <p:cNvSpPr txBox="1"/>
          <p:nvPr/>
        </p:nvSpPr>
        <p:spPr>
          <a:xfrm>
            <a:off x="693107" y="3085059"/>
            <a:ext cx="6609567" cy="687881"/>
          </a:xfrm>
          <a:prstGeom prst="rect">
            <a:avLst/>
          </a:prstGeom>
          <a:noFill/>
        </p:spPr>
        <p:txBody>
          <a:bodyPr wrap="square" rtlCol="0">
            <a:spAutoFit/>
          </a:bodyPr>
          <a:lstStyle/>
          <a:p>
            <a:pPr>
              <a:lnSpc>
                <a:spcPct val="110000"/>
              </a:lnSpc>
            </a:pPr>
            <a:r>
              <a:rPr lang="hi-IN" sz="3600" b="1" dirty="0">
                <a:solidFill>
                  <a:schemeClr val="bg1"/>
                </a:solidFill>
                <a:effectLst/>
                <a:latin typeface="Calibri" panose="020F0502020204030204" pitchFamily="34" charset="0"/>
                <a:cs typeface="Calibri" panose="020F0502020204030204" pitchFamily="34" charset="0"/>
              </a:rPr>
              <a:t>परमेश्वर बंद द्वार खोलता है</a:t>
            </a:r>
          </a:p>
        </p:txBody>
      </p:sp>
    </p:spTree>
    <p:extLst>
      <p:ext uri="{BB962C8B-B14F-4D97-AF65-F5344CB8AC3E}">
        <p14:creationId xmlns:p14="http://schemas.microsoft.com/office/powerpoint/2010/main" val="3662554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D89264-097C-0FB3-CCE1-E380AFE40F88}"/>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DADE1C6B-CFA6-B7F9-3751-FAFF87AEB561}"/>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F0EC569B-3C9C-1197-D707-BC6B7E4BF93A}"/>
              </a:ext>
            </a:extLst>
          </p:cNvPr>
          <p:cNvSpPr txBox="1"/>
          <p:nvPr/>
        </p:nvSpPr>
        <p:spPr>
          <a:xfrm>
            <a:off x="555322" y="1188386"/>
            <a:ext cx="6521884"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मीका 2:12,13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12 हे याक़ूब, मैं निश्‍चय तुम सभों को इकट्ठा करूँगा; मैं इस्राएल के बचे हुओं को निश्‍चय इकट्ठा करूँगा; और बोस्रा की भेड़–बकरियों के समान एक संग रखूँगा। उस झुण्ड के समान जो अच्छी चराई में हो, वे मनुष्यों की बहुतायत के मारे कोलाहल मचाएँगे। </a:t>
            </a:r>
          </a:p>
        </p:txBody>
      </p:sp>
    </p:spTree>
    <p:extLst>
      <p:ext uri="{BB962C8B-B14F-4D97-AF65-F5344CB8AC3E}">
        <p14:creationId xmlns:p14="http://schemas.microsoft.com/office/powerpoint/2010/main" val="4710801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ECE2F-678F-B5B8-4149-49AFF8B14967}"/>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AC6187E0-0959-E3E0-E032-E0AA0DC92022}"/>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9FAC1FE8-7752-6ABB-CA28-6B6FB3361D80}"/>
              </a:ext>
            </a:extLst>
          </p:cNvPr>
          <p:cNvSpPr txBox="1"/>
          <p:nvPr/>
        </p:nvSpPr>
        <p:spPr>
          <a:xfrm>
            <a:off x="567847" y="1730073"/>
            <a:ext cx="6597041" cy="3397853"/>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मीका 2:12,13</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13 उनके आगे आगे बाड़े का तोड़नेवाला गया है, इसलिये वे भी उसे तोड़ रहे हैं, और फाटक से होकर निकले जा रहे हैं; उनका राजा उनके आगे आगे गया अर्थात् यहोवा उनका सरदार और अगुवा है।</a:t>
            </a:r>
          </a:p>
        </p:txBody>
      </p:sp>
    </p:spTree>
    <p:extLst>
      <p:ext uri="{BB962C8B-B14F-4D97-AF65-F5344CB8AC3E}">
        <p14:creationId xmlns:p14="http://schemas.microsoft.com/office/powerpoint/2010/main" val="13847133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998481-6D3C-51E5-5BD1-B3C89906657C}"/>
            </a:ext>
          </a:extLst>
        </p:cNvPr>
        <p:cNvGrpSpPr/>
        <p:nvPr/>
      </p:nvGrpSpPr>
      <p:grpSpPr>
        <a:xfrm>
          <a:off x="0" y="0"/>
          <a:ext cx="0" cy="0"/>
          <a:chOff x="0" y="0"/>
          <a:chExt cx="0" cy="0"/>
        </a:xfrm>
      </p:grpSpPr>
      <p:pic>
        <p:nvPicPr>
          <p:cNvPr id="3" name="Picture 2" descr="A person in a white robe&#10;&#10;AI-generated content may be incorrect.">
            <a:extLst>
              <a:ext uri="{FF2B5EF4-FFF2-40B4-BE49-F238E27FC236}">
                <a16:creationId xmlns:a16="http://schemas.microsoft.com/office/drawing/2014/main" id="{FC627142-651C-E871-3341-EB2AF1D3DEE0}"/>
              </a:ext>
            </a:extLst>
          </p:cNvPr>
          <p:cNvPicPr>
            <a:picLocks noChangeAspect="1"/>
          </p:cNvPicPr>
          <p:nvPr/>
        </p:nvPicPr>
        <p:blipFill>
          <a:blip r:embed="rId2"/>
          <a:srcRect b="19"/>
          <a:stretch>
            <a:fillRect/>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C88290D9-BAF5-20D6-44B8-97FF67BEB308}"/>
              </a:ext>
            </a:extLst>
          </p:cNvPr>
          <p:cNvSpPr txBox="1"/>
          <p:nvPr/>
        </p:nvSpPr>
        <p:spPr>
          <a:xfrm>
            <a:off x="505217" y="1188386"/>
            <a:ext cx="6809983" cy="4481227"/>
          </a:xfrm>
          <a:prstGeom prst="rect">
            <a:avLst/>
          </a:prstGeom>
          <a:noFill/>
        </p:spPr>
        <p:txBody>
          <a:bodyPr wrap="square" rtlCol="0">
            <a:spAutoFit/>
          </a:bodyPr>
          <a:lstStyle/>
          <a:p>
            <a:pPr>
              <a:lnSpc>
                <a:spcPct val="110000"/>
              </a:lnSpc>
            </a:pPr>
            <a:r>
              <a:rPr lang="hi-IN" sz="3600" dirty="0">
                <a:solidFill>
                  <a:schemeClr val="bg1"/>
                </a:solidFill>
                <a:effectLst/>
                <a:latin typeface="Calibri" panose="020F0502020204030204" pitchFamily="34" charset="0"/>
                <a:cs typeface="Calibri" panose="020F0502020204030204" pitchFamily="34" charset="0"/>
              </a:rPr>
              <a:t>प्रेरितों 16:25,26</a:t>
            </a:r>
            <a:endParaRPr lang="en-US" sz="3600" dirty="0">
              <a:solidFill>
                <a:schemeClr val="bg1"/>
              </a:solidFill>
              <a:effectLst/>
              <a:latin typeface="Calibri" panose="020F0502020204030204" pitchFamily="34" charset="0"/>
              <a:cs typeface="Calibri" panose="020F0502020204030204" pitchFamily="34" charset="0"/>
            </a:endParaRP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25 आधी रात के लगभग पौलुस और सीलास प्रार्थना करते हुए परमेश्‍वर के भजन गा रहे थे, और क़ैदी उनकी सुन रहे थे। </a:t>
            </a:r>
          </a:p>
          <a:p>
            <a:pPr>
              <a:lnSpc>
                <a:spcPct val="110000"/>
              </a:lnSpc>
            </a:pPr>
            <a:r>
              <a:rPr lang="hi-IN" sz="3200" dirty="0">
                <a:solidFill>
                  <a:schemeClr val="bg1"/>
                </a:solidFill>
                <a:effectLst/>
                <a:latin typeface="Calibri" panose="020F0502020204030204" pitchFamily="34" charset="0"/>
                <a:cs typeface="Calibri" panose="020F0502020204030204" pitchFamily="34" charset="0"/>
              </a:rPr>
              <a:t>26 इतने में एकाएक बड़ा भूकम्प आया, यहाँ तक कि बन्दीगृह की नींव हिल गई, और तुरन्त सब द्वार खुल गए; और सब के बन्धन खुल पड़े। </a:t>
            </a:r>
          </a:p>
        </p:txBody>
      </p:sp>
    </p:spTree>
    <p:extLst>
      <p:ext uri="{BB962C8B-B14F-4D97-AF65-F5344CB8AC3E}">
        <p14:creationId xmlns:p14="http://schemas.microsoft.com/office/powerpoint/2010/main" val="1786152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85</TotalTime>
  <Words>1111</Words>
  <Application>Microsoft Macintosh PowerPoint</Application>
  <PresentationFormat>Widescreen</PresentationFormat>
  <Paragraphs>82</Paragraphs>
  <Slides>35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35</vt:i4>
      </vt:variant>
    </vt:vector>
  </HeadingPairs>
  <TitlesOfParts>
    <vt:vector size="40" baseType="lpstr">
      <vt:lpstr>Aptos</vt:lpstr>
      <vt:lpstr>Aptos Display</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APCWO Media License</dc:creator>
  <cp:lastModifiedBy>APCWO Media License</cp:lastModifiedBy>
  <cp:revision>28</cp:revision>
  <dcterms:created xsi:type="dcterms:W3CDTF">2026-07-31T07:32:47Z</dcterms:created>
  <dcterms:modified xsi:type="dcterms:W3CDTF">2026-07-31T09:05:09Z</dcterms:modified>
</cp:coreProperties>
</file>