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8" r:id="rId3"/>
    <p:sldId id="259" r:id="rId4"/>
    <p:sldId id="260" r:id="rId5"/>
    <p:sldId id="261" r:id="rId6"/>
    <p:sldId id="262" r:id="rId7"/>
    <p:sldId id="263" r:id="rId8"/>
    <p:sldId id="264" r:id="rId9"/>
    <p:sldId id="257"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E01EAF-A3E3-2541-8D96-D51B748F468D}" type="datetimeFigureOut">
              <a:rPr lang="en-US" smtClean="0"/>
              <a:t>10/16/26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2EB27-30C3-A144-A39D-7267E4255548}" type="slidenum">
              <a:rPr lang="en-US" smtClean="0"/>
              <a:t>‹#›</a:t>
            </a:fld>
            <a:endParaRPr lang="en-US"/>
          </a:p>
        </p:txBody>
      </p:sp>
    </p:spTree>
    <p:extLst>
      <p:ext uri="{BB962C8B-B14F-4D97-AF65-F5344CB8AC3E}">
        <p14:creationId xmlns:p14="http://schemas.microsoft.com/office/powerpoint/2010/main" val="119559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A2EB27-30C3-A144-A39D-7267E4255548}" type="slidenum">
              <a:rPr lang="en-US" smtClean="0"/>
              <a:t>35</a:t>
            </a:fld>
            <a:endParaRPr lang="en-US"/>
          </a:p>
        </p:txBody>
      </p:sp>
    </p:spTree>
    <p:extLst>
      <p:ext uri="{BB962C8B-B14F-4D97-AF65-F5344CB8AC3E}">
        <p14:creationId xmlns:p14="http://schemas.microsoft.com/office/powerpoint/2010/main" val="568880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F326-44BE-1E3C-2E4C-737606B08DE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6D430B4-0CB4-125D-A942-3AB87B68F5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020AFB0-878B-0DCB-F04E-062C051B1B54}"/>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5" name="Footer Placeholder 4">
            <a:extLst>
              <a:ext uri="{FF2B5EF4-FFF2-40B4-BE49-F238E27FC236}">
                <a16:creationId xmlns:a16="http://schemas.microsoft.com/office/drawing/2014/main" id="{AA2557A4-E4A0-9A45-1951-076EC2D9A5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C7B15-2B57-55BE-6F10-987B0A4D973B}"/>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185221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AF442-3F05-55B6-7ED8-C941D13D221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575AF52-FEBA-E22A-7D82-D22892876BB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4E4543-395F-EC3C-982C-A35635B967BC}"/>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5" name="Footer Placeholder 4">
            <a:extLst>
              <a:ext uri="{FF2B5EF4-FFF2-40B4-BE49-F238E27FC236}">
                <a16:creationId xmlns:a16="http://schemas.microsoft.com/office/drawing/2014/main" id="{B9F780AB-4166-C745-20F7-786738CCDB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715CA-45FE-9A3B-CA97-BD9DBBF5759A}"/>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276786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D245-FBEE-628F-CC6F-163CEDA7F37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AB144B2-8717-D74F-A724-01BE88BD4A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BFEBEEE-DFED-9CC4-174A-C5E3E4C22E44}"/>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5" name="Footer Placeholder 4">
            <a:extLst>
              <a:ext uri="{FF2B5EF4-FFF2-40B4-BE49-F238E27FC236}">
                <a16:creationId xmlns:a16="http://schemas.microsoft.com/office/drawing/2014/main" id="{66A98140-3171-2D0F-D4C5-F776930B80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BA15DB-4E35-2A94-00D5-206A0F90D524}"/>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3908651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9236-ADCA-44F0-128B-31D6D3547E4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34B19-CAAC-AE4A-52FE-7C84B2CC776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78D0008-360A-C3EC-15F4-9549338C532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A52774D-EADD-3BAE-8258-8ABFAE35B16C}"/>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6" name="Footer Placeholder 5">
            <a:extLst>
              <a:ext uri="{FF2B5EF4-FFF2-40B4-BE49-F238E27FC236}">
                <a16:creationId xmlns:a16="http://schemas.microsoft.com/office/drawing/2014/main" id="{E802188A-D27D-BB5A-538F-FFEB79638A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F51CB4-F716-196B-865B-80062AC562B7}"/>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2281641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6206-FD9A-C5DF-0AC5-ACE2692BFB1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402F66D-DB9A-CFCC-C092-60848F0A4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04F1157-661E-F842-39AD-C4D242EBC70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D7C2338-4FBB-E004-2D24-4B069F9B74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CF88DB6-D970-3189-E7B0-99529954FE2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0C81952-7F29-B87D-CC6E-5936914F3B67}"/>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8" name="Footer Placeholder 7">
            <a:extLst>
              <a:ext uri="{FF2B5EF4-FFF2-40B4-BE49-F238E27FC236}">
                <a16:creationId xmlns:a16="http://schemas.microsoft.com/office/drawing/2014/main" id="{B5464750-1188-1636-5F65-05F8F7CA36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C6E003-ED80-9226-7C47-0ABBA869F6C2}"/>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663646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25FF2-C8EA-A8E7-7DA4-07BCF6AD2FE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3D68D5F-7C40-E889-AF7E-F310B891C976}"/>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4" name="Footer Placeholder 3">
            <a:extLst>
              <a:ext uri="{FF2B5EF4-FFF2-40B4-BE49-F238E27FC236}">
                <a16:creationId xmlns:a16="http://schemas.microsoft.com/office/drawing/2014/main" id="{749B1582-4728-DBEA-A6F3-30D6C8E12C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8CA324-4AE7-494D-B0AE-DE5CE5BF8D31}"/>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786719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1CF967-6F93-4A7B-7F90-93CEFC81B13B}"/>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3" name="Footer Placeholder 2">
            <a:extLst>
              <a:ext uri="{FF2B5EF4-FFF2-40B4-BE49-F238E27FC236}">
                <a16:creationId xmlns:a16="http://schemas.microsoft.com/office/drawing/2014/main" id="{90EBD48E-6690-D5E8-C12A-74969814D1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C3A177-B70C-E63D-316C-8407AC197605}"/>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412472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4BAB4-7AAB-E98E-E99B-B3521438DF7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DD04D32-B5CB-1EF2-28F4-A3BBA4D103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5B579AA-1BC3-EDDD-C47B-BEA5AF9A49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2C2F783-0F4A-1A48-1255-CCF8AB35FAB4}"/>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6" name="Footer Placeholder 5">
            <a:extLst>
              <a:ext uri="{FF2B5EF4-FFF2-40B4-BE49-F238E27FC236}">
                <a16:creationId xmlns:a16="http://schemas.microsoft.com/office/drawing/2014/main" id="{C8120CF7-0712-7750-2220-F8EB3547BC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D2B117-A494-BD7E-1733-3D0345F91A22}"/>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183985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22446-40D6-9C34-22CF-4015D686AA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BC1989C-3342-CA33-B0E2-50C5579E9D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930011-6E22-EFBB-D9E5-120460694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F02F7B5-69F7-CC80-ACFA-087D383AD9DB}"/>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6" name="Footer Placeholder 5">
            <a:extLst>
              <a:ext uri="{FF2B5EF4-FFF2-40B4-BE49-F238E27FC236}">
                <a16:creationId xmlns:a16="http://schemas.microsoft.com/office/drawing/2014/main" id="{94785088-995C-4930-6066-EF6C216C12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46CFE7-026D-43A5-1DF7-90F2670A91AC}"/>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1355236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AC9E-0CB8-8B9D-2D25-85390A9BCDE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3C44485-858B-56D2-B0D1-DB4CC279644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6C5E1C-A39F-28D3-73AC-6118AE1340AC}"/>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5" name="Footer Placeholder 4">
            <a:extLst>
              <a:ext uri="{FF2B5EF4-FFF2-40B4-BE49-F238E27FC236}">
                <a16:creationId xmlns:a16="http://schemas.microsoft.com/office/drawing/2014/main" id="{95310473-3951-A513-0A64-7730B10D1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8C82E6-63DC-8377-75F9-356E19E2E905}"/>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3649082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98E0D6-D1D5-00C6-09E4-01ECCC32343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467FEAD-A2B1-F70D-F947-FD6F83FC5C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A194C9A-11B2-78CD-CC8F-E14DDCA78B90}"/>
              </a:ext>
            </a:extLst>
          </p:cNvPr>
          <p:cNvSpPr>
            <a:spLocks noGrp="1"/>
          </p:cNvSpPr>
          <p:nvPr>
            <p:ph type="dt" sz="half" idx="10"/>
          </p:nvPr>
        </p:nvSpPr>
        <p:spPr/>
        <p:txBody>
          <a:bodyPr/>
          <a:lstStyle/>
          <a:p>
            <a:fld id="{614C5DE6-A586-304C-B7B8-9ECA7551EFB9}" type="datetimeFigureOut">
              <a:rPr lang="en-US" smtClean="0"/>
              <a:t>10/16/26</a:t>
            </a:fld>
            <a:endParaRPr lang="en-US"/>
          </a:p>
        </p:txBody>
      </p:sp>
      <p:sp>
        <p:nvSpPr>
          <p:cNvPr id="5" name="Footer Placeholder 4">
            <a:extLst>
              <a:ext uri="{FF2B5EF4-FFF2-40B4-BE49-F238E27FC236}">
                <a16:creationId xmlns:a16="http://schemas.microsoft.com/office/drawing/2014/main" id="{DF1BE44B-6A41-9367-47FC-6AC9F9956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C822B-5199-1C02-E48A-25A6623A1005}"/>
              </a:ext>
            </a:extLst>
          </p:cNvPr>
          <p:cNvSpPr>
            <a:spLocks noGrp="1"/>
          </p:cNvSpPr>
          <p:nvPr>
            <p:ph type="sldNum" sz="quarter" idx="12"/>
          </p:nvPr>
        </p:nvSpPr>
        <p:spPr/>
        <p:txBody>
          <a:bodyPr/>
          <a:lstStyle/>
          <a:p>
            <a:fld id="{50E5802A-1626-A340-8B44-C11B84682F46}" type="slidenum">
              <a:rPr lang="en-US" smtClean="0"/>
              <a:t>‹#›</a:t>
            </a:fld>
            <a:endParaRPr lang="en-US"/>
          </a:p>
        </p:txBody>
      </p:sp>
    </p:spTree>
    <p:extLst>
      <p:ext uri="{BB962C8B-B14F-4D97-AF65-F5344CB8AC3E}">
        <p14:creationId xmlns:p14="http://schemas.microsoft.com/office/powerpoint/2010/main" val="3740796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16E6FF-1E75-9D15-4AAC-61D60B351E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B6A0570-8AA7-C641-C361-142DE815F1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32D4B6D-14C0-1538-31E6-95FFA68F9F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4C5DE6-A586-304C-B7B8-9ECA7551EFB9}" type="datetimeFigureOut">
              <a:rPr lang="en-US" smtClean="0"/>
              <a:t>10/16/26</a:t>
            </a:fld>
            <a:endParaRPr lang="en-US"/>
          </a:p>
        </p:txBody>
      </p:sp>
      <p:sp>
        <p:nvSpPr>
          <p:cNvPr id="5" name="Footer Placeholder 4">
            <a:extLst>
              <a:ext uri="{FF2B5EF4-FFF2-40B4-BE49-F238E27FC236}">
                <a16:creationId xmlns:a16="http://schemas.microsoft.com/office/drawing/2014/main" id="{F1B8FB06-C5C7-4DB6-0B80-4FEE40B750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F7BEC31-C130-6240-D9AD-202D4E9258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E5802A-1626-A340-8B44-C11B84682F46}" type="slidenum">
              <a:rPr lang="en-US" smtClean="0"/>
              <a:t>‹#›</a:t>
            </a:fld>
            <a:endParaRPr lang="en-US"/>
          </a:p>
        </p:txBody>
      </p:sp>
    </p:spTree>
    <p:extLst>
      <p:ext uri="{BB962C8B-B14F-4D97-AF65-F5344CB8AC3E}">
        <p14:creationId xmlns:p14="http://schemas.microsoft.com/office/powerpoint/2010/main" val="3061786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crown with text&#10;&#10;AI-generated content may be incorrect.">
            <a:extLst>
              <a:ext uri="{FF2B5EF4-FFF2-40B4-BE49-F238E27FC236}">
                <a16:creationId xmlns:a16="http://schemas.microsoft.com/office/drawing/2014/main" id="{339E5B54-79CD-0787-C507-65946532D3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49690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1A8F5-1EA5-E584-0F1B-EBE55C05E5F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3A504F8-8F74-9770-D8C5-3CCF0874584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427F2BD-9AA1-8E04-D7BB-1CEF6EFEFA80}"/>
              </a:ext>
            </a:extLst>
          </p:cNvPr>
          <p:cNvSpPr txBox="1"/>
          <p:nvPr/>
        </p:nvSpPr>
        <p:spPr>
          <a:xfrm>
            <a:off x="537636"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2 शमूएल 11-24, 1 इतिहास 17-21</a:t>
            </a:r>
          </a:p>
        </p:txBody>
      </p:sp>
    </p:spTree>
    <p:extLst>
      <p:ext uri="{BB962C8B-B14F-4D97-AF65-F5344CB8AC3E}">
        <p14:creationId xmlns:p14="http://schemas.microsoft.com/office/powerpoint/2010/main" val="2462099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324BC-33BD-AF89-4717-11141A32647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A465F59-B0D8-DFAA-18A2-C90F7E43414A}"/>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EBAB0AE-B327-C963-67A9-A42107BADC1B}"/>
              </a:ext>
            </a:extLst>
          </p:cNvPr>
          <p:cNvSpPr txBox="1"/>
          <p:nvPr/>
        </p:nvSpPr>
        <p:spPr>
          <a:xfrm>
            <a:off x="537636"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गलतियाँ</a:t>
            </a:r>
          </a:p>
        </p:txBody>
      </p:sp>
    </p:spTree>
    <p:extLst>
      <p:ext uri="{BB962C8B-B14F-4D97-AF65-F5344CB8AC3E}">
        <p14:creationId xmlns:p14="http://schemas.microsoft.com/office/powerpoint/2010/main" val="1010336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245CE-F833-ACC9-E32E-C6D27E6119F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5E06A9B-2F4B-706B-6D28-8A703BB225EE}"/>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FCC3603-856C-DA6E-003D-B1F9B1982787}"/>
              </a:ext>
            </a:extLst>
          </p:cNvPr>
          <p:cNvSpPr txBox="1"/>
          <p:nvPr/>
        </p:nvSpPr>
        <p:spPr>
          <a:xfrm>
            <a:off x="405433" y="403979"/>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दाऊद के जीवन के इस चरण का संक्षिप्त विवरण:</a:t>
            </a:r>
          </a:p>
        </p:txBody>
      </p:sp>
      <p:sp>
        <p:nvSpPr>
          <p:cNvPr id="2" name="TextBox 1">
            <a:extLst>
              <a:ext uri="{FF2B5EF4-FFF2-40B4-BE49-F238E27FC236}">
                <a16:creationId xmlns:a16="http://schemas.microsoft.com/office/drawing/2014/main" id="{97E27D45-FBE9-7EA7-E998-574A0AF57142}"/>
              </a:ext>
            </a:extLst>
          </p:cNvPr>
          <p:cNvSpPr txBox="1"/>
          <p:nvPr/>
        </p:nvSpPr>
        <p:spPr>
          <a:xfrm>
            <a:off x="282875" y="1810876"/>
            <a:ext cx="7274695" cy="4122667"/>
          </a:xfrm>
          <a:prstGeom prst="rect">
            <a:avLst/>
          </a:prstGeom>
          <a:noFill/>
        </p:spPr>
        <p:txBody>
          <a:bodyPr wrap="square" rtlCol="0">
            <a:spAutoFit/>
          </a:bodyPr>
          <a:lstStyle/>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	दाऊद और बतशेबा (2 शमूएल 11)</a:t>
            </a:r>
          </a:p>
          <a:p>
            <a:pPr marL="571500" indent="-571500">
              <a:lnSpc>
                <a:spcPct val="80000"/>
              </a:lnSpc>
              <a:buFont typeface="Arial" panose="020B0604020202020204" pitchFamily="34" charset="0"/>
              <a:buChar char="•"/>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393700" algn="l"/>
              </a:tabLst>
            </a:pPr>
            <a:r>
              <a:rPr lang="hi-IN" sz="3600" b="1" dirty="0">
                <a:solidFill>
                  <a:schemeClr val="bg1"/>
                </a:solidFill>
                <a:effectLst/>
                <a:latin typeface="Calibri" panose="020F0502020204030204" pitchFamily="34" charset="0"/>
                <a:cs typeface="Calibri" panose="020F0502020204030204" pitchFamily="34" charset="0"/>
              </a:rPr>
              <a:t>•	नातान की फटकार और दाऊद का पश्चाताप (2 शमूएल 12:1-15, भजन 51)</a:t>
            </a:r>
          </a:p>
          <a:p>
            <a:pPr marL="571500" indent="-571500">
              <a:lnSpc>
                <a:spcPct val="80000"/>
              </a:lnSpc>
              <a:buFont typeface="Arial" panose="020B0604020202020204" pitchFamily="34" charset="0"/>
              <a:buChar char="•"/>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	परमेश्वर की दया (2 शमूएल 12:24-31, 1 इतिहास 20)</a:t>
            </a:r>
          </a:p>
        </p:txBody>
      </p:sp>
    </p:spTree>
    <p:extLst>
      <p:ext uri="{BB962C8B-B14F-4D97-AF65-F5344CB8AC3E}">
        <p14:creationId xmlns:p14="http://schemas.microsoft.com/office/powerpoint/2010/main" val="3280897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C323E-B512-1D46-B987-14DDC0FC617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48B96E3-316B-3CC3-2C2C-F883B5876D96}"/>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C600CF45-03E9-2FBB-DA5B-3B09693213A8}"/>
              </a:ext>
            </a:extLst>
          </p:cNvPr>
          <p:cNvSpPr txBox="1"/>
          <p:nvPr/>
        </p:nvSpPr>
        <p:spPr>
          <a:xfrm>
            <a:off x="404061" y="592069"/>
            <a:ext cx="7241645" cy="5673861"/>
          </a:xfrm>
          <a:prstGeom prst="rect">
            <a:avLst/>
          </a:prstGeom>
          <a:noFill/>
        </p:spPr>
        <p:txBody>
          <a:bodyPr wrap="square" rtlCol="0">
            <a:spAutoFit/>
          </a:bodyPr>
          <a:lstStyle/>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पारिवारिक समस्याएँ: अम्नोन,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तामार, अबशालोम (2 शमूएल 13</a:t>
            </a:r>
            <a:r>
              <a:rPr lang="en-US" sz="3600" b="1" dirty="0">
                <a:solidFill>
                  <a:schemeClr val="bg1"/>
                </a:solidFill>
                <a:effectLst/>
                <a:latin typeface="Calibri" panose="020F0502020204030204" pitchFamily="34" charset="0"/>
                <a:cs typeface="Calibri" panose="020F0502020204030204" pitchFamily="34" charset="0"/>
              </a:rPr>
              <a:t>,</a:t>
            </a:r>
            <a:r>
              <a:rPr lang="hi-IN" sz="3600" b="1" dirty="0">
                <a:solidFill>
                  <a:schemeClr val="bg1"/>
                </a:solidFill>
                <a:effectLst/>
                <a:latin typeface="Calibri" panose="020F0502020204030204" pitchFamily="34" charset="0"/>
                <a:cs typeface="Calibri" panose="020F0502020204030204" pitchFamily="34" charset="0"/>
              </a:rPr>
              <a:t>14)</a:t>
            </a:r>
          </a:p>
          <a:p>
            <a:pPr>
              <a:lnSpc>
                <a:spcPct val="80000"/>
              </a:lnSpc>
              <a:buFont typeface="Arial" panose="020B0604020202020204" pitchFamily="34" charset="0"/>
              <a:buChar char="•"/>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अबशालोम के साथ संघर्ष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(2 शमूएल 15-18)</a:t>
            </a:r>
          </a:p>
          <a:p>
            <a:pPr>
              <a:lnSpc>
                <a:spcPct val="80000"/>
              </a:lnSpc>
              <a:buFont typeface="Arial" panose="020B0604020202020204" pitchFamily="34" charset="0"/>
              <a:buChar char="•"/>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दाऊद अपने शत्रुओं को क्षमा करता है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(2 शमूएल 19)</a:t>
            </a:r>
          </a:p>
          <a:p>
            <a:pPr>
              <a:lnSpc>
                <a:spcPct val="80000"/>
              </a:lnSpc>
              <a:buFont typeface="Arial" panose="020B0604020202020204" pitchFamily="34" charset="0"/>
              <a:buChar char="•"/>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शेबा का विद्रोह (2 शमूएल 20)</a:t>
            </a:r>
          </a:p>
        </p:txBody>
      </p:sp>
    </p:spTree>
    <p:extLst>
      <p:ext uri="{BB962C8B-B14F-4D97-AF65-F5344CB8AC3E}">
        <p14:creationId xmlns:p14="http://schemas.microsoft.com/office/powerpoint/2010/main" val="3593766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F0916-AA74-21A3-D7FF-157D3BEA7E4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25E804B-3C70-9002-0F63-9892890338AF}"/>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5E429DB-94E3-2C50-2B2B-931D02B3A788}"/>
              </a:ext>
            </a:extLst>
          </p:cNvPr>
          <p:cNvSpPr txBox="1"/>
          <p:nvPr/>
        </p:nvSpPr>
        <p:spPr>
          <a:xfrm>
            <a:off x="514230" y="592069"/>
            <a:ext cx="7241645" cy="5673861"/>
          </a:xfrm>
          <a:prstGeom prst="rect">
            <a:avLst/>
          </a:prstGeom>
          <a:noFill/>
        </p:spPr>
        <p:txBody>
          <a:bodyPr wrap="square" rtlCol="0">
            <a:spAutoFit/>
          </a:bodyPr>
          <a:lstStyle/>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	देश के लिए प्रायश्चित (2 शमूएल 21)</a:t>
            </a:r>
          </a:p>
          <a:p>
            <a:pPr>
              <a:lnSpc>
                <a:spcPct val="80000"/>
              </a:lnSpc>
              <a:buFont typeface="Arial" panose="020B0604020202020204" pitchFamily="34" charset="0"/>
              <a:buChar char="•"/>
              <a:tabLst>
                <a:tab pos="43656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	दाऊद का छुटकारे का गीत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(2 शमूएल 22)</a:t>
            </a:r>
          </a:p>
          <a:p>
            <a:pPr>
              <a:lnSpc>
                <a:spcPct val="80000"/>
              </a:lnSpc>
              <a:buFont typeface="Arial" panose="020B0604020202020204" pitchFamily="34" charset="0"/>
              <a:buChar char="•"/>
              <a:tabLst>
                <a:tab pos="43656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	दाऊद के वीर योद्धा (2 शमूएल 23,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1 इतिहास 11</a:t>
            </a:r>
            <a:r>
              <a:rPr lang="en-US" sz="3600" b="1" dirty="0">
                <a:solidFill>
                  <a:schemeClr val="bg1"/>
                </a:solidFill>
                <a:effectLst/>
                <a:latin typeface="Calibri" panose="020F0502020204030204" pitchFamily="34" charset="0"/>
                <a:cs typeface="Calibri" panose="020F0502020204030204" pitchFamily="34" charset="0"/>
              </a:rPr>
              <a:t>,</a:t>
            </a:r>
            <a:r>
              <a:rPr lang="hi-IN" sz="3600" b="1" dirty="0">
                <a:solidFill>
                  <a:schemeClr val="bg1"/>
                </a:solidFill>
                <a:effectLst/>
                <a:latin typeface="Calibri" panose="020F0502020204030204" pitchFamily="34" charset="0"/>
                <a:cs typeface="Calibri" panose="020F0502020204030204" pitchFamily="34" charset="0"/>
              </a:rPr>
              <a:t>12)</a:t>
            </a:r>
          </a:p>
          <a:p>
            <a:pPr>
              <a:lnSpc>
                <a:spcPct val="80000"/>
              </a:lnSpc>
              <a:buFont typeface="Arial" panose="020B0604020202020204" pitchFamily="34" charset="0"/>
              <a:buChar char="•"/>
              <a:tabLst>
                <a:tab pos="43656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	दाऊद की जनगणना और प्रायश्चित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36563" algn="l"/>
              </a:tabLst>
            </a:pPr>
            <a:r>
              <a:rPr lang="hi-IN" sz="3600" b="1" dirty="0">
                <a:solidFill>
                  <a:schemeClr val="bg1"/>
                </a:solidFill>
                <a:effectLst/>
                <a:latin typeface="Calibri" panose="020F0502020204030204" pitchFamily="34" charset="0"/>
                <a:cs typeface="Calibri" panose="020F0502020204030204" pitchFamily="34" charset="0"/>
              </a:rPr>
              <a:t>(2 शमूएल 24, 1 इतिहास 21)</a:t>
            </a:r>
          </a:p>
        </p:txBody>
      </p:sp>
    </p:spTree>
    <p:extLst>
      <p:ext uri="{BB962C8B-B14F-4D97-AF65-F5344CB8AC3E}">
        <p14:creationId xmlns:p14="http://schemas.microsoft.com/office/powerpoint/2010/main" val="2900045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F456E-7FE6-99CD-FAE1-61961B19C6F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A444FB7C-186F-48F4-BC4C-9BD1AAFFE1B8}"/>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62A1C9C-92B9-AD43-6063-A6D5084D8835}"/>
              </a:ext>
            </a:extLst>
          </p:cNvPr>
          <p:cNvSpPr txBox="1"/>
          <p:nvPr/>
        </p:nvSpPr>
        <p:spPr>
          <a:xfrm>
            <a:off x="570685" y="2593075"/>
            <a:ext cx="6609567" cy="1491177"/>
          </a:xfrm>
          <a:prstGeom prst="rect">
            <a:avLst/>
          </a:prstGeom>
          <a:noFill/>
        </p:spPr>
        <p:txBody>
          <a:bodyPr wrap="square" rtlCol="0">
            <a:spAutoFit/>
          </a:bodyPr>
          <a:lstStyle/>
          <a:p>
            <a:pPr>
              <a:lnSpc>
                <a:spcPct val="130000"/>
              </a:lnSpc>
            </a:pPr>
            <a:r>
              <a:rPr lang="hi-IN" sz="3600" b="1" dirty="0">
                <a:solidFill>
                  <a:schemeClr val="bg1"/>
                </a:solidFill>
                <a:effectLst/>
                <a:latin typeface="Calibri" panose="020F0502020204030204" pitchFamily="34" charset="0"/>
                <a:cs typeface="Calibri" panose="020F0502020204030204" pitchFamily="34" charset="0"/>
              </a:rPr>
              <a:t>मुख्य शिक्षाएँ: जीवन को अंदर से बिखरने से कैसे बचाएँ</a:t>
            </a:r>
          </a:p>
        </p:txBody>
      </p:sp>
    </p:spTree>
    <p:extLst>
      <p:ext uri="{BB962C8B-B14F-4D97-AF65-F5344CB8AC3E}">
        <p14:creationId xmlns:p14="http://schemas.microsoft.com/office/powerpoint/2010/main" val="121064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BEE1B-F9D5-2232-B51C-3134EEB0DAB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2139C23-F041-FBC2-0919-886522CDD6F5}"/>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AA3375C-71A0-DEB8-F384-D2EA803DF179}"/>
              </a:ext>
            </a:extLst>
          </p:cNvPr>
          <p:cNvSpPr txBox="1"/>
          <p:nvPr/>
        </p:nvSpPr>
        <p:spPr>
          <a:xfrm>
            <a:off x="504583" y="2560024"/>
            <a:ext cx="7460611" cy="1491177"/>
          </a:xfrm>
          <a:prstGeom prst="rect">
            <a:avLst/>
          </a:prstGeom>
          <a:noFill/>
        </p:spPr>
        <p:txBody>
          <a:bodyPr wrap="square" rtlCol="0">
            <a:spAutoFit/>
          </a:bodyPr>
          <a:lstStyle/>
          <a:p>
            <a:pPr>
              <a:lnSpc>
                <a:spcPct val="130000"/>
              </a:lnSpc>
            </a:pPr>
            <a:r>
              <a:rPr lang="hi-IN" sz="3600" b="1" dirty="0">
                <a:solidFill>
                  <a:schemeClr val="bg1"/>
                </a:solidFill>
                <a:effectLst/>
                <a:latin typeface="Calibri" panose="020F0502020204030204" pitchFamily="34" charset="0"/>
                <a:cs typeface="Calibri" panose="020F0502020204030204" pitchFamily="34" charset="0"/>
              </a:rPr>
              <a:t>युद्ध में डटे रहें। परमेश्वर द्वारा सौंपे गए अपने कार्य के स्थान पर बने रहें।</a:t>
            </a:r>
          </a:p>
        </p:txBody>
      </p:sp>
    </p:spTree>
    <p:extLst>
      <p:ext uri="{BB962C8B-B14F-4D97-AF65-F5344CB8AC3E}">
        <p14:creationId xmlns:p14="http://schemas.microsoft.com/office/powerpoint/2010/main" val="487528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8602D-0E9B-3696-1E0C-B60DB5748F0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779FCF6-CCC1-5C4B-E218-3A7C899F00D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B0D17A2-5FCA-CF3A-9ED9-8B37B4015145}"/>
              </a:ext>
            </a:extLst>
          </p:cNvPr>
          <p:cNvSpPr txBox="1"/>
          <p:nvPr/>
        </p:nvSpPr>
        <p:spPr>
          <a:xfrm>
            <a:off x="495405" y="135662"/>
            <a:ext cx="7260470" cy="664797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11:1,2</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 फिर जिस समय राजा लोग युद्ध करने को निकला करते हैं, उस समय, अर्थात् वर्ष के आरम्भ में दाऊद ने योआब को, और उसके संग अपने सेवकों और समस्त इस्राएलियों को भेजा; और उन्होंने अम्मोनियों का नाश किया, और रब्बा नगर को घेर लिया। परन्तु दाऊद यरूशलेम में रह गया।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साँझ के समय दाऊद पलंग पर से उठकर राजभवन की छत पर टहल रहा था, और छत पर से उसको एक स्त्री, जो अति सुन्दर थी, नहाती हुई देख पड़ी। </a:t>
            </a:r>
          </a:p>
        </p:txBody>
      </p:sp>
    </p:spTree>
    <p:extLst>
      <p:ext uri="{BB962C8B-B14F-4D97-AF65-F5344CB8AC3E}">
        <p14:creationId xmlns:p14="http://schemas.microsoft.com/office/powerpoint/2010/main" val="2051317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EBC57-D193-F12B-9760-15BF3C28106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A04749C5-A39C-EDBB-B79A-70490C4DE38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EF2B0B3-EF14-C6A8-77CF-631846E9677D}"/>
              </a:ext>
            </a:extLst>
          </p:cNvPr>
          <p:cNvSpPr txBox="1"/>
          <p:nvPr/>
        </p:nvSpPr>
        <p:spPr>
          <a:xfrm>
            <a:off x="504583" y="2475662"/>
            <a:ext cx="7460611"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अपने जीवन के मूल आधारों को नज़रअंदाज़ न करें। जब मूल आधार कमजोर पड़ते हैं, तो सब कुछ ढह जाता है।</a:t>
            </a:r>
          </a:p>
        </p:txBody>
      </p:sp>
    </p:spTree>
    <p:extLst>
      <p:ext uri="{BB962C8B-B14F-4D97-AF65-F5344CB8AC3E}">
        <p14:creationId xmlns:p14="http://schemas.microsoft.com/office/powerpoint/2010/main" val="78634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9D975-2FC2-50BB-252D-ED5DDCD6515D}"/>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AAE1B63-D110-1B2E-70C4-607A0EAF77D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D20DA32-0057-B01F-2E92-FDEC888CAFB8}"/>
              </a:ext>
            </a:extLst>
          </p:cNvPr>
          <p:cNvSpPr txBox="1"/>
          <p:nvPr/>
        </p:nvSpPr>
        <p:spPr>
          <a:xfrm>
            <a:off x="539472" y="375856"/>
            <a:ext cx="6940981"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13:21-23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21 जब ये सब बातें दाऊद राजा के कान में पड़ीं, तब वह बहुत झुँझला उठा।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22 परन्तु अबशालोम ने अम्नोन से भला–बुरा कुछ न कहा, क्योंकि अम्नोन ने उसकी बहिन तामार को भ्रष्‍ट किया था, इस कारण अबशालोम उससे घृणा करता था।</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a:t>
            </a:r>
            <a:r>
              <a:rPr lang="en-US" sz="3200" dirty="0">
                <a:solidFill>
                  <a:schemeClr val="bg1"/>
                </a:solidFill>
                <a:effectLst/>
                <a:latin typeface="Calibri" panose="020F0502020204030204" pitchFamily="34" charset="0"/>
                <a:cs typeface="Calibri" panose="020F0502020204030204" pitchFamily="34" charset="0"/>
              </a:rPr>
              <a:t> </a:t>
            </a:r>
            <a:r>
              <a:rPr lang="hi-IN" sz="3200" dirty="0">
                <a:solidFill>
                  <a:schemeClr val="bg1"/>
                </a:solidFill>
                <a:effectLst/>
                <a:latin typeface="Calibri" panose="020F0502020204030204" pitchFamily="34" charset="0"/>
                <a:cs typeface="Calibri" panose="020F0502020204030204" pitchFamily="34" charset="0"/>
              </a:rPr>
              <a:t>दो वर्ष के बाद अबशालोम ने एप्रैम के निकट बाल्हासोर में अपनी भेड़ों का ऊन कतरवाया, और अबशालोम ने सब राजकुमारों को नेवता दिया।</a:t>
            </a:r>
          </a:p>
        </p:txBody>
      </p:sp>
    </p:spTree>
    <p:extLst>
      <p:ext uri="{BB962C8B-B14F-4D97-AF65-F5344CB8AC3E}">
        <p14:creationId xmlns:p14="http://schemas.microsoft.com/office/powerpoint/2010/main" val="2431930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A27FF-7795-BC83-BB31-0F2030A9BC4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FAC08FD-3E1F-1358-6946-114DDA9EE556}"/>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FB9E4C2-985A-AF10-4AB4-C62CA9D9A2A7}"/>
              </a:ext>
            </a:extLst>
          </p:cNvPr>
          <p:cNvSpPr txBox="1"/>
          <p:nvPr/>
        </p:nvSpPr>
        <p:spPr>
          <a:xfrm>
            <a:off x="504583" y="2475662"/>
            <a:ext cx="7008921"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साथ अपने संबंध को कभी भी सफलता का दिखावा बनाए रखने के लिए बलिदान न करें।</a:t>
            </a:r>
          </a:p>
        </p:txBody>
      </p:sp>
    </p:spTree>
    <p:extLst>
      <p:ext uri="{BB962C8B-B14F-4D97-AF65-F5344CB8AC3E}">
        <p14:creationId xmlns:p14="http://schemas.microsoft.com/office/powerpoint/2010/main" val="1052438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FB12E-0683-62D0-86C6-DEAE5EAEC67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AF1CED8-47AC-6B37-DC03-6DAACE4F4D2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95DFCE0-63A8-F4C8-341F-A80E99EAC37F}"/>
              </a:ext>
            </a:extLst>
          </p:cNvPr>
          <p:cNvSpPr txBox="1"/>
          <p:nvPr/>
        </p:nvSpPr>
        <p:spPr>
          <a:xfrm>
            <a:off x="559667" y="2780361"/>
            <a:ext cx="6480111"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समस्याओं को शुरू में ही सुलझाएँ। देरी विनाश का कारण बन सकती है।</a:t>
            </a:r>
          </a:p>
        </p:txBody>
      </p:sp>
    </p:spTree>
    <p:extLst>
      <p:ext uri="{BB962C8B-B14F-4D97-AF65-F5344CB8AC3E}">
        <p14:creationId xmlns:p14="http://schemas.microsoft.com/office/powerpoint/2010/main" val="3279204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52127-40ED-1008-C796-76FED4983AA3}"/>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DDD6927-99AE-4A78-0F39-50DD952537A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27D339E-EB8F-419B-BEE5-871324FF5028}"/>
              </a:ext>
            </a:extLst>
          </p:cNvPr>
          <p:cNvSpPr txBox="1"/>
          <p:nvPr/>
        </p:nvSpPr>
        <p:spPr>
          <a:xfrm>
            <a:off x="583539" y="646700"/>
            <a:ext cx="6940981"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13:32,38,39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32 तब दाऊद के भाई शिमा के पुत्र योनादाब ने कहा, “मेरा प्रभु यह न समझे कि सब जवान, अर्थात् राजकुमार मार डाले गए हैं, केवल अम्नोन मारा गया है; क्योंकि जिस दिन उसने अबशालोम की बहिन तामार को भ्रष्‍ट किया, उसी दिन से अबशालोम की आज्ञा से ऐसी ही बात निश्‍चित थी।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38 अत: अबशालोम भागकर गशूर को गया, और वहाँ तीन वर्ष तक रहा। </a:t>
            </a:r>
          </a:p>
        </p:txBody>
      </p:sp>
    </p:spTree>
    <p:extLst>
      <p:ext uri="{BB962C8B-B14F-4D97-AF65-F5344CB8AC3E}">
        <p14:creationId xmlns:p14="http://schemas.microsoft.com/office/powerpoint/2010/main" val="2881295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11E8-9CE8-626F-ECDC-22D3FE1FCC3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7AFEF3D-2B64-2C1B-2C9F-C666EF33561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375F81A-1A7E-D9B2-FF2E-6788DE8903F2}"/>
              </a:ext>
            </a:extLst>
          </p:cNvPr>
          <p:cNvSpPr txBox="1"/>
          <p:nvPr/>
        </p:nvSpPr>
        <p:spPr>
          <a:xfrm>
            <a:off x="715742" y="2000916"/>
            <a:ext cx="6940981"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13:32,38,39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39 दाऊद के मन में अबशालोम के पास जाने की बड़ी लालसा रही; क्योंकि अम्नोन जो मर गया था, इस कारण उसने उसके विषय में शान्ति पाई।</a:t>
            </a:r>
          </a:p>
        </p:txBody>
      </p:sp>
    </p:spTree>
    <p:extLst>
      <p:ext uri="{BB962C8B-B14F-4D97-AF65-F5344CB8AC3E}">
        <p14:creationId xmlns:p14="http://schemas.microsoft.com/office/powerpoint/2010/main" val="823091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3DBD4-C422-D19C-DF6A-FA776929873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4EBD0B5-D849-D852-6905-7FF2B5E1764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4B9E5BF-5847-03CA-1295-50EAD160115E}"/>
              </a:ext>
            </a:extLst>
          </p:cNvPr>
          <p:cNvSpPr txBox="1"/>
          <p:nvPr/>
        </p:nvSpPr>
        <p:spPr>
          <a:xfrm>
            <a:off x="605573" y="1459230"/>
            <a:ext cx="6940981"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14:23,24,28,29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अत: योआब उठकर गशूर को गया, और अबशालोम को यरूशलेम ले आया।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24 तब राजा ने कहा, “वह अपने घर जाकर रहे; और मेरा दर्शन न पाए।” तब अबशालोम अपने घर चला गया, और राजा का दर्शन न पाया। </a:t>
            </a:r>
          </a:p>
        </p:txBody>
      </p:sp>
    </p:spTree>
    <p:extLst>
      <p:ext uri="{BB962C8B-B14F-4D97-AF65-F5344CB8AC3E}">
        <p14:creationId xmlns:p14="http://schemas.microsoft.com/office/powerpoint/2010/main" val="4108245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9D48-6923-C53A-0546-7C0856CBF2C8}"/>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C6FD848-DB33-5485-D6B1-935C0083577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92180B-6EAC-F274-5FCF-171F8C7E3C61}"/>
              </a:ext>
            </a:extLst>
          </p:cNvPr>
          <p:cNvSpPr txBox="1"/>
          <p:nvPr/>
        </p:nvSpPr>
        <p:spPr>
          <a:xfrm>
            <a:off x="594556" y="1188386"/>
            <a:ext cx="6940981"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14:23,24,28,29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28 अत: अबशालोम राजा का दर्शन बिना पाए यरूशलेम में दो वर्ष रहा।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29 तब अबशालोम ने योआब को बुलवा भेजा कि उसे राजा के पास भेजे; परन्तु योआब ने उसके पास आने से इन्कार किया। उसने उसे दूसरी बार बुलवा भेजा, परन्तु तब भी उसने आने से इन्कार किया।</a:t>
            </a:r>
          </a:p>
        </p:txBody>
      </p:sp>
    </p:spTree>
    <p:extLst>
      <p:ext uri="{BB962C8B-B14F-4D97-AF65-F5344CB8AC3E}">
        <p14:creationId xmlns:p14="http://schemas.microsoft.com/office/powerpoint/2010/main" val="2293181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93268-368E-E455-56A5-EA04344E598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AAF2304D-12E8-CB0E-E55F-4C142927809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4BE382D-26D6-178C-9AF9-9E6E0672570E}"/>
              </a:ext>
            </a:extLst>
          </p:cNvPr>
          <p:cNvSpPr txBox="1"/>
          <p:nvPr/>
        </p:nvSpPr>
        <p:spPr>
          <a:xfrm>
            <a:off x="649641" y="1459230"/>
            <a:ext cx="6940981"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14:33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तब योआब ने राजा के पास जाकर उसको यह बात सुनाई; और राजा ने अबशालोम को बुलवाया। अत: वह उसके पास गया, और उसके सम्मुख भूमि पर मुँह के बल गिरके दण्डवत् की; और राजा ने अबशालोम को चूमा।</a:t>
            </a:r>
          </a:p>
        </p:txBody>
      </p:sp>
    </p:spTree>
    <p:extLst>
      <p:ext uri="{BB962C8B-B14F-4D97-AF65-F5344CB8AC3E}">
        <p14:creationId xmlns:p14="http://schemas.microsoft.com/office/powerpoint/2010/main" val="2452164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0F3D-3436-DE87-A25F-258EE7E67AE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71E2DC0-E5C3-F537-9EB5-92D8565DAB5B}"/>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FFE2B0E-39B3-8D60-F943-402619AE6B5E}"/>
              </a:ext>
            </a:extLst>
          </p:cNvPr>
          <p:cNvSpPr txBox="1"/>
          <p:nvPr/>
        </p:nvSpPr>
        <p:spPr>
          <a:xfrm>
            <a:off x="559667" y="2780361"/>
            <a:ext cx="6480111"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सबसे महत्वपूर्ण समय पर की गई देरी, कुछ न करने के बराबर है।</a:t>
            </a:r>
          </a:p>
        </p:txBody>
      </p:sp>
    </p:spTree>
    <p:extLst>
      <p:ext uri="{BB962C8B-B14F-4D97-AF65-F5344CB8AC3E}">
        <p14:creationId xmlns:p14="http://schemas.microsoft.com/office/powerpoint/2010/main" val="3589165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A569B-89A0-08AF-8F9C-65BE7D95E61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0C515A5-85FE-812E-EAC8-AFC199A61A9A}"/>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6941972-D39E-9AF3-E0E7-F968EF98072D}"/>
              </a:ext>
            </a:extLst>
          </p:cNvPr>
          <p:cNvSpPr txBox="1"/>
          <p:nvPr/>
        </p:nvSpPr>
        <p:spPr>
          <a:xfrm>
            <a:off x="559667" y="2780361"/>
            <a:ext cx="6480111"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अपने लोगों पर ध्यान रखें। उनके मन को समझें। विद्रोह को पनपने न दें।</a:t>
            </a:r>
          </a:p>
        </p:txBody>
      </p:sp>
    </p:spTree>
    <p:extLst>
      <p:ext uri="{BB962C8B-B14F-4D97-AF65-F5344CB8AC3E}">
        <p14:creationId xmlns:p14="http://schemas.microsoft.com/office/powerpoint/2010/main" val="3085019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559EE-2171-39B2-DA81-EDA217B9F7E5}"/>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A99E9F8-BDA1-7A1F-96F4-2DF5BD9C4D9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92A4803-D91C-91F9-E09E-10A4080C8AC4}"/>
              </a:ext>
            </a:extLst>
          </p:cNvPr>
          <p:cNvSpPr txBox="1"/>
          <p:nvPr/>
        </p:nvSpPr>
        <p:spPr>
          <a:xfrm>
            <a:off x="539473" y="917543"/>
            <a:ext cx="7128267"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नीतिवचन 27:23-27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अपनी भेड़–बकरियों की दशा भली–भाँति मन लगाकर जान ले, और अपने सब पशुओं के झुण्डों की देखभाल उचित रीति से कर;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24 क्योंकि सम्पत्ति सदा नहीं ठहरती; और क्या राजमुकुट पीढ़ी से पीढ़ी तक बना रहता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25 जब कटी हुई घास उठा ली जाती, और नई घास दिखाई देती, और पहाड़ों की हरियाली काटकर इकट्ठी की जाती है; </a:t>
            </a:r>
          </a:p>
        </p:txBody>
      </p:sp>
    </p:spTree>
    <p:extLst>
      <p:ext uri="{BB962C8B-B14F-4D97-AF65-F5344CB8AC3E}">
        <p14:creationId xmlns:p14="http://schemas.microsoft.com/office/powerpoint/2010/main" val="2568222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AE00E-C2CC-ACF7-6B03-B75327127BD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A1658378-A4B3-8F2C-D5BD-1B3444D2895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393E901-B018-A98E-BCA6-AD510F559C3C}"/>
              </a:ext>
            </a:extLst>
          </p:cNvPr>
          <p:cNvSpPr txBox="1"/>
          <p:nvPr/>
        </p:nvSpPr>
        <p:spPr>
          <a:xfrm>
            <a:off x="583540" y="1270083"/>
            <a:ext cx="6797761"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नीतिवचन 27:23-27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26 तब भेड़ों के बच्‍चे तेरे वस्त्र के लिये होंगे, और बकरों के द्वारा खेत का मूल्य दिया जाएगा;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27 और बकरियों का दूध इतना होगा कि तू अपने घराने समेत पेट भरके पिया करेगा, और तेरी दासियों का भी जीवन निर्वाह होता रहेगा।</a:t>
            </a:r>
          </a:p>
        </p:txBody>
      </p:sp>
    </p:spTree>
    <p:extLst>
      <p:ext uri="{BB962C8B-B14F-4D97-AF65-F5344CB8AC3E}">
        <p14:creationId xmlns:p14="http://schemas.microsoft.com/office/powerpoint/2010/main" val="3233219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680BC-7082-9C0F-382C-3425677026E3}"/>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16196B3-7156-2C5A-47C8-C3B90A6D0D48}"/>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CC35466-93D7-27FB-312B-B163047EF5E1}"/>
              </a:ext>
            </a:extLst>
          </p:cNvPr>
          <p:cNvSpPr txBox="1"/>
          <p:nvPr/>
        </p:nvSpPr>
        <p:spPr>
          <a:xfrm>
            <a:off x="559667" y="2780361"/>
            <a:ext cx="6480111"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उतार-चढ़ाव के समय अपनी कमजोरियों के प्रति सतर्क रहें।</a:t>
            </a:r>
          </a:p>
        </p:txBody>
      </p:sp>
    </p:spTree>
    <p:extLst>
      <p:ext uri="{BB962C8B-B14F-4D97-AF65-F5344CB8AC3E}">
        <p14:creationId xmlns:p14="http://schemas.microsoft.com/office/powerpoint/2010/main" val="430689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03FD8-A09F-83DE-E75F-EA262085EF3D}"/>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FF03892-4450-8E5A-3AC4-7979F8CADDA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6F6DA02-9DC3-2261-431D-D2AF3FB7D20C}"/>
              </a:ext>
            </a:extLst>
          </p:cNvPr>
          <p:cNvSpPr txBox="1"/>
          <p:nvPr/>
        </p:nvSpPr>
        <p:spPr>
          <a:xfrm>
            <a:off x="561506" y="2542603"/>
            <a:ext cx="6797761" cy="177279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21:1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शैतान ने इस्राएल के विरुद्ध उठकर, दाऊद को उकसाया कि इस्राएलियों की गिनती ले। </a:t>
            </a:r>
          </a:p>
        </p:txBody>
      </p:sp>
    </p:spTree>
    <p:extLst>
      <p:ext uri="{BB962C8B-B14F-4D97-AF65-F5344CB8AC3E}">
        <p14:creationId xmlns:p14="http://schemas.microsoft.com/office/powerpoint/2010/main" val="2258704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022BE-726B-7B6E-73EB-3E52C339D7C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9B7546A-C915-C350-DE65-15C3277CDA8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E44D45C-B4AF-EF9F-6737-0B6CDB589E63}"/>
              </a:ext>
            </a:extLst>
          </p:cNvPr>
          <p:cNvSpPr txBox="1"/>
          <p:nvPr/>
        </p:nvSpPr>
        <p:spPr>
          <a:xfrm>
            <a:off x="559667" y="2683411"/>
            <a:ext cx="6480111" cy="1491177"/>
          </a:xfrm>
          <a:prstGeom prst="rect">
            <a:avLst/>
          </a:prstGeom>
          <a:noFill/>
        </p:spPr>
        <p:txBody>
          <a:bodyPr wrap="square" rtlCol="0">
            <a:spAutoFit/>
          </a:bodyPr>
          <a:lstStyle/>
          <a:p>
            <a:pPr>
              <a:lnSpc>
                <a:spcPct val="130000"/>
              </a:lnSpc>
            </a:pPr>
            <a:r>
              <a:rPr lang="hi-IN" sz="3600" b="1" dirty="0">
                <a:solidFill>
                  <a:schemeClr val="bg1"/>
                </a:solidFill>
                <a:effectLst/>
                <a:latin typeface="Calibri" panose="020F0502020204030204" pitchFamily="34" charset="0"/>
                <a:cs typeface="Calibri" panose="020F0502020204030204" pitchFamily="34" charset="0"/>
              </a:rPr>
              <a:t>युद्ध का अंत होने का अर्थ यह नहीं है कि हर खतरा भी समाप्त हो गया है।</a:t>
            </a:r>
          </a:p>
        </p:txBody>
      </p:sp>
    </p:spTree>
    <p:extLst>
      <p:ext uri="{BB962C8B-B14F-4D97-AF65-F5344CB8AC3E}">
        <p14:creationId xmlns:p14="http://schemas.microsoft.com/office/powerpoint/2010/main" val="154552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B49A4-E43F-7897-527D-4AC263F7D07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876BB47-F971-1B36-7824-C15E9E0778BB}"/>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E47050F-0EE0-2443-42EF-BE474266F298}"/>
              </a:ext>
            </a:extLst>
          </p:cNvPr>
          <p:cNvSpPr txBox="1"/>
          <p:nvPr/>
        </p:nvSpPr>
        <p:spPr>
          <a:xfrm>
            <a:off x="559667" y="2780361"/>
            <a:ext cx="6832651"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बीते समय की जीत आज की आज्ञाकारिता का स्थान नहीं ले सकती।</a:t>
            </a:r>
          </a:p>
        </p:txBody>
      </p:sp>
    </p:spTree>
    <p:extLst>
      <p:ext uri="{BB962C8B-B14F-4D97-AF65-F5344CB8AC3E}">
        <p14:creationId xmlns:p14="http://schemas.microsoft.com/office/powerpoint/2010/main" val="2391494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D8710-A695-FD46-84A6-87DA2ECBAB4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FFDDDD4-D0AE-9B81-955D-8E915008372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90801D3-9F8E-47D1-0C1C-F44834388BE8}"/>
              </a:ext>
            </a:extLst>
          </p:cNvPr>
          <p:cNvSpPr txBox="1"/>
          <p:nvPr/>
        </p:nvSpPr>
        <p:spPr>
          <a:xfrm>
            <a:off x="559667" y="2780361"/>
            <a:ext cx="6832651"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कल की जीत आज सतर्क रहने की ज़रूरत को खत्म नहीं करती।</a:t>
            </a:r>
          </a:p>
        </p:txBody>
      </p:sp>
    </p:spTree>
    <p:extLst>
      <p:ext uri="{BB962C8B-B14F-4D97-AF65-F5344CB8AC3E}">
        <p14:creationId xmlns:p14="http://schemas.microsoft.com/office/powerpoint/2010/main" val="719215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D8B78-99CF-2BDF-A48F-38A7E5E744D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658D587B-1667-5B50-68AC-F2ED47EEBAF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4BF142C-022F-6FE7-7C4F-4EED373B668C}"/>
              </a:ext>
            </a:extLst>
          </p:cNvPr>
          <p:cNvSpPr txBox="1"/>
          <p:nvPr/>
        </p:nvSpPr>
        <p:spPr>
          <a:xfrm>
            <a:off x="559667" y="2475662"/>
            <a:ext cx="6832651"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जब सब कुछ अच्छा होता हुआ दिखाई दे, तब आत्मसंतुष्ट हो जाना खतरनाक हो सकता है।</a:t>
            </a:r>
          </a:p>
        </p:txBody>
      </p:sp>
    </p:spTree>
    <p:extLst>
      <p:ext uri="{BB962C8B-B14F-4D97-AF65-F5344CB8AC3E}">
        <p14:creationId xmlns:p14="http://schemas.microsoft.com/office/powerpoint/2010/main" val="1697301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54689-6F56-2B6C-0A13-5D59D5F1AFD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4794253-3B99-750E-8953-5CC707DA2C21}"/>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1946F59-5529-151F-2AE6-E702E413B0FA}"/>
              </a:ext>
            </a:extLst>
          </p:cNvPr>
          <p:cNvSpPr txBox="1"/>
          <p:nvPr/>
        </p:nvSpPr>
        <p:spPr>
          <a:xfrm>
            <a:off x="559667" y="2170963"/>
            <a:ext cx="6832651" cy="2516073"/>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जिस पल हम सोचने लगते हैं कि हमें अब किसी की सलाह की ज़रूरत नहीं है, उसी पल हमें सलाह की सबसे ज़्यादा ज़रूरत होती है।</a:t>
            </a:r>
          </a:p>
        </p:txBody>
      </p:sp>
    </p:spTree>
    <p:extLst>
      <p:ext uri="{BB962C8B-B14F-4D97-AF65-F5344CB8AC3E}">
        <p14:creationId xmlns:p14="http://schemas.microsoft.com/office/powerpoint/2010/main" val="3697774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4F63D-276F-1204-C195-3D8CE84E6C7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C3404EB-E616-0695-C870-21CCB48B6761}"/>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C9B1A7B-A5BC-9A33-0A44-D4FCD8B7FB45}"/>
              </a:ext>
            </a:extLst>
          </p:cNvPr>
          <p:cNvSpPr txBox="1"/>
          <p:nvPr/>
        </p:nvSpPr>
        <p:spPr>
          <a:xfrm>
            <a:off x="592718" y="2475662"/>
            <a:ext cx="6832651"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दोस्तों की तारीफ़ कभी-कभी दुश्मनों की आलोचना से भी ज़्यादा खतरनाक हो सकती है।</a:t>
            </a:r>
          </a:p>
        </p:txBody>
      </p:sp>
    </p:spTree>
    <p:extLst>
      <p:ext uri="{BB962C8B-B14F-4D97-AF65-F5344CB8AC3E}">
        <p14:creationId xmlns:p14="http://schemas.microsoft.com/office/powerpoint/2010/main" val="1211241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C9C4A-DBA3-0145-D25C-3091380CE35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DDC9C96-D874-F36F-35AD-E1D59304F77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47F778E-58C2-40DB-4075-87430BFB11E7}"/>
              </a:ext>
            </a:extLst>
          </p:cNvPr>
          <p:cNvSpPr txBox="1"/>
          <p:nvPr/>
        </p:nvSpPr>
        <p:spPr>
          <a:xfrm>
            <a:off x="559667" y="2067088"/>
            <a:ext cx="6832651" cy="2723823"/>
          </a:xfrm>
          <a:prstGeom prst="rect">
            <a:avLst/>
          </a:prstGeom>
          <a:noFill/>
        </p:spPr>
        <p:txBody>
          <a:bodyPr wrap="square" rtlCol="0">
            <a:spAutoFit/>
          </a:bodyPr>
          <a:lstStyle/>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अपने हृदय की रक्षा करें—हर परिस्थिति में, चाहे आप विजय प्राप्त कर रहे हों, आँसू बहा रहे हों या केवल प्रतीक्षा कर रहे हों।</a:t>
            </a:r>
          </a:p>
        </p:txBody>
      </p:sp>
    </p:spTree>
    <p:extLst>
      <p:ext uri="{BB962C8B-B14F-4D97-AF65-F5344CB8AC3E}">
        <p14:creationId xmlns:p14="http://schemas.microsoft.com/office/powerpoint/2010/main" val="3592958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BF60A-6805-4EF7-E0F4-596226EA4E8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08000DB-D430-99A8-B610-4962D44234D6}"/>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973FB7C0-735F-2B51-9E45-E9E7E85FEFF2}"/>
              </a:ext>
            </a:extLst>
          </p:cNvPr>
          <p:cNvSpPr txBox="1"/>
          <p:nvPr/>
        </p:nvSpPr>
        <p:spPr>
          <a:xfrm>
            <a:off x="603735" y="2399487"/>
            <a:ext cx="6832651" cy="2059025"/>
          </a:xfrm>
          <a:prstGeom prst="rect">
            <a:avLst/>
          </a:prstGeom>
          <a:noFill/>
        </p:spPr>
        <p:txBody>
          <a:bodyPr wrap="square" rtlCol="0">
            <a:spAutoFit/>
          </a:bodyPr>
          <a:lstStyle/>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परमेश्वर हमारी गलतियों से बड़ा है। वह हमें फिर से सही मार्ग पर लाता है और पुनर्स्थापित करता है।</a:t>
            </a:r>
          </a:p>
        </p:txBody>
      </p:sp>
    </p:spTree>
    <p:extLst>
      <p:ext uri="{BB962C8B-B14F-4D97-AF65-F5344CB8AC3E}">
        <p14:creationId xmlns:p14="http://schemas.microsoft.com/office/powerpoint/2010/main" val="1333434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FE09C-69D9-6A26-03C2-3CE7D8A8408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79DD6AC-AF72-9A5B-A5E4-9F4FC7AFAB7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A84C891-66F6-AC2F-7A67-1B37C724F9DB}"/>
              </a:ext>
            </a:extLst>
          </p:cNvPr>
          <p:cNvSpPr txBox="1"/>
          <p:nvPr/>
        </p:nvSpPr>
        <p:spPr>
          <a:xfrm>
            <a:off x="757971" y="1734690"/>
            <a:ext cx="7163157" cy="3388620"/>
          </a:xfrm>
          <a:prstGeom prst="rect">
            <a:avLst/>
          </a:prstGeom>
          <a:noFill/>
        </p:spPr>
        <p:txBody>
          <a:bodyPr wrap="square" rtlCol="0">
            <a:spAutoFit/>
          </a:bodyPr>
          <a:lstStyle/>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परमेश्वर की दया: </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सुलैमान का जन्म हुआ। </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रब्बा पर अधिकार कर लिया गया। </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राज्य सुरक्षित बना रहा।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20000"/>
              </a:lnSpc>
            </a:pPr>
            <a:r>
              <a:rPr lang="hi-IN" sz="3600" b="1" dirty="0">
                <a:solidFill>
                  <a:schemeClr val="bg1"/>
                </a:solidFill>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latin typeface="Calibri" panose="020F0502020204030204" pitchFamily="34" charset="0"/>
                <a:cs typeface="Calibri" panose="020F0502020204030204" pitchFamily="34" charset="0"/>
              </a:rPr>
              <a:t>एक </a:t>
            </a:r>
            <a:r>
              <a:rPr lang="hi-IN" sz="3600" b="1" dirty="0">
                <a:solidFill>
                  <a:schemeClr val="bg1"/>
                </a:solidFill>
                <a:effectLst/>
                <a:latin typeface="Calibri" panose="020F0502020204030204" pitchFamily="34" charset="0"/>
                <a:cs typeface="Calibri" panose="020F0502020204030204" pitchFamily="34" charset="0"/>
              </a:rPr>
              <a:t>मन्दिर</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बनाया गया।</a:t>
            </a:r>
          </a:p>
        </p:txBody>
      </p:sp>
    </p:spTree>
    <p:extLst>
      <p:ext uri="{BB962C8B-B14F-4D97-AF65-F5344CB8AC3E}">
        <p14:creationId xmlns:p14="http://schemas.microsoft.com/office/powerpoint/2010/main" val="4084331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775D6-B245-2043-F289-EB4772443843}"/>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6FE0558-33B1-7E42-9C88-37C82225718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D605F92-AD1D-DDA6-21BC-55BA950FA04D}"/>
              </a:ext>
            </a:extLst>
          </p:cNvPr>
          <p:cNvSpPr txBox="1"/>
          <p:nvPr/>
        </p:nvSpPr>
        <p:spPr>
          <a:xfrm>
            <a:off x="616591" y="1730073"/>
            <a:ext cx="6621491"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इतिहास 3:1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तब सुलैमान ने यरूशलेम में मोरिय्याह नामक पहाड़ पर उसी स्थान में यहोवा का भवन बनाना आरम्भ किया, जिसे उसके पिता दाऊद ने दर्शन पाकर यबूसी ओर्नान के खलिहान में तैयार किया था।</a:t>
            </a:r>
          </a:p>
        </p:txBody>
      </p:sp>
    </p:spTree>
    <p:extLst>
      <p:ext uri="{BB962C8B-B14F-4D97-AF65-F5344CB8AC3E}">
        <p14:creationId xmlns:p14="http://schemas.microsoft.com/office/powerpoint/2010/main" val="1289519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39C9C-7E78-D290-75AF-7776DD485FD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F960165-2432-B688-BB0F-6315B38C2247}"/>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0C58548-9B40-91B3-E385-F45DB63AC564}"/>
              </a:ext>
            </a:extLst>
          </p:cNvPr>
          <p:cNvSpPr txBox="1"/>
          <p:nvPr/>
        </p:nvSpPr>
        <p:spPr>
          <a:xfrm>
            <a:off x="757971" y="1069892"/>
            <a:ext cx="6347909" cy="4718215"/>
          </a:xfrm>
          <a:prstGeom prst="rect">
            <a:avLst/>
          </a:prstGeom>
          <a:noFill/>
        </p:spPr>
        <p:txBody>
          <a:bodyPr wrap="square" rtlCol="0">
            <a:spAutoFit/>
          </a:bodyPr>
          <a:lstStyle/>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इस चरण में दाऊद द्वारा लिखे जाने की सम्भावना वाले भजन:</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भजन 51</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भजन 32</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भजन 38</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भजन 39</a:t>
            </a:r>
          </a:p>
          <a:p>
            <a:pPr>
              <a:lnSpc>
                <a:spcPct val="120000"/>
              </a:lnSpc>
            </a:pPr>
            <a:r>
              <a:rPr lang="hi-IN" sz="3600" b="1" dirty="0">
                <a:solidFill>
                  <a:schemeClr val="bg1"/>
                </a:solidFill>
                <a:effectLst/>
                <a:latin typeface="Calibri" panose="020F0502020204030204" pitchFamily="34" charset="0"/>
                <a:cs typeface="Calibri" panose="020F0502020204030204" pitchFamily="34" charset="0"/>
              </a:rPr>
              <a:t>•</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भजन 3</a:t>
            </a:r>
          </a:p>
        </p:txBody>
      </p:sp>
    </p:spTree>
    <p:extLst>
      <p:ext uri="{BB962C8B-B14F-4D97-AF65-F5344CB8AC3E}">
        <p14:creationId xmlns:p14="http://schemas.microsoft.com/office/powerpoint/2010/main" val="127236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TotalTime>
  <Words>1138</Words>
  <Application>Microsoft Macintosh PowerPoint</Application>
  <PresentationFormat>Widescreen</PresentationFormat>
  <Paragraphs>85</Paragraphs>
  <Slides>35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13</cp:revision>
  <dcterms:created xsi:type="dcterms:W3CDTF">2026-10-16T08:19:49Z</dcterms:created>
  <dcterms:modified xsi:type="dcterms:W3CDTF">2026-10-16T10:58:52Z</dcterms:modified>
</cp:coreProperties>
</file>