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2" r:id="rId27"/>
    <p:sldId id="283" r:id="rId28"/>
    <p:sldId id="284"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920DF-DA8C-3977-B58C-7F1A3F3C35E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8AE4AFE-DA70-01E5-61E8-D400FCBC86C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E1167CC-8BE5-11E1-DEC7-4F8E10813DE5}"/>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5" name="Footer Placeholder 4">
            <a:extLst>
              <a:ext uri="{FF2B5EF4-FFF2-40B4-BE49-F238E27FC236}">
                <a16:creationId xmlns:a16="http://schemas.microsoft.com/office/drawing/2014/main" id="{183D5444-9FA2-2CDC-E570-C19702E3CF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99A152A-D90E-07BD-536E-2FCAE3863EB1}"/>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2374684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2C8863-4EEB-FFA0-0025-4262B7C56E8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1C806BE-4A11-27AE-523F-0BE6220606D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C48688B-BC24-431B-190E-664EF33E7EBB}"/>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5" name="Footer Placeholder 4">
            <a:extLst>
              <a:ext uri="{FF2B5EF4-FFF2-40B4-BE49-F238E27FC236}">
                <a16:creationId xmlns:a16="http://schemas.microsoft.com/office/drawing/2014/main" id="{50AD99AA-27DD-5A1D-73FB-5A46E9EC2A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244F9C-A221-86C6-3479-2D5589E56414}"/>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978723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B8532-6DB4-D108-45E5-FF3376B3A8E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3F28F568-C7D6-BA04-7B38-DAF672C8FB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A50E5C1-4922-C164-3DCB-7291E2E52208}"/>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5" name="Footer Placeholder 4">
            <a:extLst>
              <a:ext uri="{FF2B5EF4-FFF2-40B4-BE49-F238E27FC236}">
                <a16:creationId xmlns:a16="http://schemas.microsoft.com/office/drawing/2014/main" id="{7DDC5A97-C447-BEAF-82AC-CAD6792376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1F3AF-6E7F-568E-1F96-30D8E3E82E5E}"/>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23234560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9479-3E96-2C2C-66DA-C4641A14992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3CAE937-1B7F-3BF0-2888-83562299E4E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1A85F2DA-9666-9D41-474C-F9DC0F79797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E3A51DD-4EE1-731C-E2F1-48192B54A953}"/>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6" name="Footer Placeholder 5">
            <a:extLst>
              <a:ext uri="{FF2B5EF4-FFF2-40B4-BE49-F238E27FC236}">
                <a16:creationId xmlns:a16="http://schemas.microsoft.com/office/drawing/2014/main" id="{4BDC02AB-703F-671F-41DC-F9E5ECF839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9AB94A-8F78-714F-5BA7-66A58F75A348}"/>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128047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6A11C-82CF-038B-0EEA-ECDD01C4F902}"/>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DA8F1BB-D700-48EF-9190-BE09B81372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E8D5FE0-1D9F-855F-4DE3-23B6D6364734}"/>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847DB5C6-C026-BDF7-6DE7-D80266DDB0A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E2221CB-40F8-3829-68E4-B82C3C98138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F358EB7-8DC7-D303-1DFA-CC811F2FF530}"/>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8" name="Footer Placeholder 7">
            <a:extLst>
              <a:ext uri="{FF2B5EF4-FFF2-40B4-BE49-F238E27FC236}">
                <a16:creationId xmlns:a16="http://schemas.microsoft.com/office/drawing/2014/main" id="{AC37A664-45D8-FF0D-78C5-A43710CB2C3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51754D-DF6E-823C-EF7F-A382837295FC}"/>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182202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7224F-59D4-453D-B893-FD9C499964B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58E9DC0-0273-FC6D-8407-AC8875FCD06C}"/>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4" name="Footer Placeholder 3">
            <a:extLst>
              <a:ext uri="{FF2B5EF4-FFF2-40B4-BE49-F238E27FC236}">
                <a16:creationId xmlns:a16="http://schemas.microsoft.com/office/drawing/2014/main" id="{D3D7A390-44A5-84D6-3CAF-4638EC51BF7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A89EF32-EFEA-0BCE-5AEC-C8E3772B3CA1}"/>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2091932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ADC67A-8D21-63CE-D2D8-0FFC075D6F52}"/>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3" name="Footer Placeholder 2">
            <a:extLst>
              <a:ext uri="{FF2B5EF4-FFF2-40B4-BE49-F238E27FC236}">
                <a16:creationId xmlns:a16="http://schemas.microsoft.com/office/drawing/2014/main" id="{DA914162-FAD6-CD06-B97F-A463994C6B7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B79E417-A37D-9777-BC15-EFCC1EAFBBFE}"/>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4177683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47E93-082F-E75B-29E0-87A266460D1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48C0F57-6E50-45AF-E72C-6CA8E52264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F312AEA2-D71F-F445-CB02-03D9827F13D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7AD8A92-993C-06D5-45F1-58B6C91514D5}"/>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6" name="Footer Placeholder 5">
            <a:extLst>
              <a:ext uri="{FF2B5EF4-FFF2-40B4-BE49-F238E27FC236}">
                <a16:creationId xmlns:a16="http://schemas.microsoft.com/office/drawing/2014/main" id="{3A3B4AA6-1636-F9CF-1470-56CF48FC67C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3C3EF9-0AF2-9BB2-940D-7970ECAF89A1}"/>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1118025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6D7D5-779F-5739-042A-71D03945544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D24BDE6-7559-8220-2352-5D20D2BA9A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041B6D-26ED-C24E-77A9-1CDA1AAC90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324D089-D5CA-491D-5E34-20E8E3A6F73E}"/>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6" name="Footer Placeholder 5">
            <a:extLst>
              <a:ext uri="{FF2B5EF4-FFF2-40B4-BE49-F238E27FC236}">
                <a16:creationId xmlns:a16="http://schemas.microsoft.com/office/drawing/2014/main" id="{0967FA60-29EA-C5FE-FAC7-24DC60C424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F81CD6-D05A-6F24-BDE9-3534B90BC2CB}"/>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2030659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8775E-4940-0524-E33D-A2B44046889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2FBD7F4-A461-7758-01BC-79F899D13613}"/>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1FC464F-F53C-9F75-9B00-2B524389DB0C}"/>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5" name="Footer Placeholder 4">
            <a:extLst>
              <a:ext uri="{FF2B5EF4-FFF2-40B4-BE49-F238E27FC236}">
                <a16:creationId xmlns:a16="http://schemas.microsoft.com/office/drawing/2014/main" id="{CB8BDE4F-73E4-7708-6BB9-7D0042ACCC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0C14D-18BE-C181-3FD6-A56F1B29002C}"/>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36913337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598982A-AB62-7DC5-1CB8-CFE519D4AB4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31494C0-9D63-C7BE-FED0-98F3B816F87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76A6A95-6FFF-E56C-AE42-179A63E9FD43}"/>
              </a:ext>
            </a:extLst>
          </p:cNvPr>
          <p:cNvSpPr>
            <a:spLocks noGrp="1"/>
          </p:cNvSpPr>
          <p:nvPr>
            <p:ph type="dt" sz="half" idx="10"/>
          </p:nvPr>
        </p:nvSpPr>
        <p:spPr/>
        <p:txBody>
          <a:bodyPr/>
          <a:lstStyle/>
          <a:p>
            <a:fld id="{C2249664-7976-D745-8491-6CC375BC3918}" type="datetimeFigureOut">
              <a:rPr lang="en-US" smtClean="0"/>
              <a:t>11/5/26</a:t>
            </a:fld>
            <a:endParaRPr lang="en-US"/>
          </a:p>
        </p:txBody>
      </p:sp>
      <p:sp>
        <p:nvSpPr>
          <p:cNvPr id="5" name="Footer Placeholder 4">
            <a:extLst>
              <a:ext uri="{FF2B5EF4-FFF2-40B4-BE49-F238E27FC236}">
                <a16:creationId xmlns:a16="http://schemas.microsoft.com/office/drawing/2014/main" id="{E48EEB95-386E-37DF-6CED-0E4196CFFE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096B99-175B-8462-8215-56F1FB3E4E4B}"/>
              </a:ext>
            </a:extLst>
          </p:cNvPr>
          <p:cNvSpPr>
            <a:spLocks noGrp="1"/>
          </p:cNvSpPr>
          <p:nvPr>
            <p:ph type="sldNum" sz="quarter" idx="12"/>
          </p:nvPr>
        </p:nvSpPr>
        <p:spPr/>
        <p:txBody>
          <a:bodyPr/>
          <a:lstStyle/>
          <a:p>
            <a:fld id="{7A564377-68AC-FA47-A99A-1E96B1C6DE11}" type="slidenum">
              <a:rPr lang="en-US" smtClean="0"/>
              <a:t>‹#›</a:t>
            </a:fld>
            <a:endParaRPr lang="en-US"/>
          </a:p>
        </p:txBody>
      </p:sp>
    </p:spTree>
    <p:extLst>
      <p:ext uri="{BB962C8B-B14F-4D97-AF65-F5344CB8AC3E}">
        <p14:creationId xmlns:p14="http://schemas.microsoft.com/office/powerpoint/2010/main" val="12982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B30681-92C7-BF8E-2151-91D036EFA0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422E0F83-9395-9FE1-C101-D13EBA7FEE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4F15D4-214A-3846-0D1A-1EA65C458B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2249664-7976-D745-8491-6CC375BC3918}" type="datetimeFigureOut">
              <a:rPr lang="en-US" smtClean="0"/>
              <a:t>11/5/26</a:t>
            </a:fld>
            <a:endParaRPr lang="en-US"/>
          </a:p>
        </p:txBody>
      </p:sp>
      <p:sp>
        <p:nvSpPr>
          <p:cNvPr id="5" name="Footer Placeholder 4">
            <a:extLst>
              <a:ext uri="{FF2B5EF4-FFF2-40B4-BE49-F238E27FC236}">
                <a16:creationId xmlns:a16="http://schemas.microsoft.com/office/drawing/2014/main" id="{C17D20F1-6BAA-8F76-5993-2B1468528C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9AD110-9FBA-5195-5FA5-E893AFE853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A564377-68AC-FA47-A99A-1E96B1C6DE11}" type="slidenum">
              <a:rPr lang="en-US" smtClean="0"/>
              <a:t>‹#›</a:t>
            </a:fld>
            <a:endParaRPr lang="en-US"/>
          </a:p>
        </p:txBody>
      </p:sp>
    </p:spTree>
    <p:extLst>
      <p:ext uri="{BB962C8B-B14F-4D97-AF65-F5344CB8AC3E}">
        <p14:creationId xmlns:p14="http://schemas.microsoft.com/office/powerpoint/2010/main" val="32639068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6C610B27-39CC-A4EE-D76D-1F3C3A984FC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275051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C89E8-85E1-A410-46A8-8E9957DCC2C8}"/>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A0F32DA2-4A7B-8A1A-E015-CD41D38EA24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DFCC6B4-D689-43D2-EC15-EA5421C6BC59}"/>
              </a:ext>
            </a:extLst>
          </p:cNvPr>
          <p:cNvSpPr txBox="1"/>
          <p:nvPr/>
        </p:nvSpPr>
        <p:spPr>
          <a:xfrm>
            <a:off x="658821" y="2963874"/>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मुख्य बाइबल अंश: हाग्गै 1–2</a:t>
            </a:r>
          </a:p>
        </p:txBody>
      </p:sp>
    </p:spTree>
    <p:extLst>
      <p:ext uri="{BB962C8B-B14F-4D97-AF65-F5344CB8AC3E}">
        <p14:creationId xmlns:p14="http://schemas.microsoft.com/office/powerpoint/2010/main" val="2730708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51D88-7EEB-7EB5-0B1A-860DC6369E6C}"/>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255C52F7-2AD7-CCA7-0007-E6440C06F7F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35E77EA-CF2A-5371-6698-BB18D7359FA2}"/>
              </a:ext>
            </a:extLst>
          </p:cNvPr>
          <p:cNvSpPr txBox="1"/>
          <p:nvPr/>
        </p:nvSpPr>
        <p:spPr>
          <a:xfrm>
            <a:off x="658821" y="2963874"/>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हाग्गै की पुस्तक की पृष्ठभूमि</a:t>
            </a:r>
          </a:p>
        </p:txBody>
      </p:sp>
    </p:spTree>
    <p:extLst>
      <p:ext uri="{BB962C8B-B14F-4D97-AF65-F5344CB8AC3E}">
        <p14:creationId xmlns:p14="http://schemas.microsoft.com/office/powerpoint/2010/main" val="41685364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38287-7586-CD29-065F-FD01D9389866}"/>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74E3D62F-1D5E-C370-7D8B-80AE4464367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81DFD5D-4B95-D111-6EAF-0E95E30740E7}"/>
              </a:ext>
            </a:extLst>
          </p:cNvPr>
          <p:cNvSpPr txBox="1"/>
          <p:nvPr/>
        </p:nvSpPr>
        <p:spPr>
          <a:xfrm>
            <a:off x="660658" y="2271760"/>
            <a:ext cx="6048614"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1:5</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इसलिये अब सेनाओं का यहोवा यों कहता है, अपनी अपनी चालचलन पर ध्यान करो।</a:t>
            </a:r>
          </a:p>
        </p:txBody>
      </p:sp>
    </p:spTree>
    <p:extLst>
      <p:ext uri="{BB962C8B-B14F-4D97-AF65-F5344CB8AC3E}">
        <p14:creationId xmlns:p14="http://schemas.microsoft.com/office/powerpoint/2010/main" val="1108591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05D87-A016-5084-A830-6109C66E8F1E}"/>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3E32A877-B5F9-A4EA-8ECF-13723DDD10E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60C056A-FE85-753E-8818-958B11272B29}"/>
              </a:ext>
            </a:extLst>
          </p:cNvPr>
          <p:cNvSpPr txBox="1"/>
          <p:nvPr/>
        </p:nvSpPr>
        <p:spPr>
          <a:xfrm>
            <a:off x="671675" y="2542603"/>
            <a:ext cx="6048614" cy="1772793"/>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1:7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“सेनाओं का यहोवा तुम से यों कहता है: अपने अपने चालचलन पर सोचो।“</a:t>
            </a:r>
          </a:p>
        </p:txBody>
      </p:sp>
    </p:spTree>
    <p:extLst>
      <p:ext uri="{BB962C8B-B14F-4D97-AF65-F5344CB8AC3E}">
        <p14:creationId xmlns:p14="http://schemas.microsoft.com/office/powerpoint/2010/main" val="1059144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BF794-EA51-0899-1EC5-B548D88BEEDB}"/>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E2B97C08-BD54-2E9A-122F-09EDCFD0407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BAB7C68-2EE5-55EE-CBAB-CC27077DCF14}"/>
              </a:ext>
            </a:extLst>
          </p:cNvPr>
          <p:cNvSpPr txBox="1"/>
          <p:nvPr/>
        </p:nvSpPr>
        <p:spPr>
          <a:xfrm>
            <a:off x="658821" y="2963874"/>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1. गलत प्राथमिकताओं से जागें</a:t>
            </a:r>
          </a:p>
        </p:txBody>
      </p:sp>
    </p:spTree>
    <p:extLst>
      <p:ext uri="{BB962C8B-B14F-4D97-AF65-F5344CB8AC3E}">
        <p14:creationId xmlns:p14="http://schemas.microsoft.com/office/powerpoint/2010/main" val="258175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1B8BA-C49A-3E8A-6EAE-8051A90795EA}"/>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0D6DB0A0-7E66-BFCE-A8A3-835F252465D4}"/>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34C9CF7-CB2F-1CD3-D8C0-EC86EDFCCD78}"/>
              </a:ext>
            </a:extLst>
          </p:cNvPr>
          <p:cNvSpPr txBox="1"/>
          <p:nvPr/>
        </p:nvSpPr>
        <p:spPr>
          <a:xfrm>
            <a:off x="704725" y="917543"/>
            <a:ext cx="5596923" cy="5022914"/>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1:2–4</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“सेनाओं का यहोवा यों कहता है : ये लोग कहते हैं कि यहोवा का भवन बनाने का समय नहीं आया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फिर यहोवा का यह वचन हाग्गै भविष्यद्वक्‍ता के द्वारा पहुँचा,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“क्या तुम्हारे लिये अपने छतवाले घरों में रहने का समय है, जबकि यह भवन उजाड़ पड़ा है?</a:t>
            </a:r>
          </a:p>
        </p:txBody>
      </p:sp>
    </p:spTree>
    <p:extLst>
      <p:ext uri="{BB962C8B-B14F-4D97-AF65-F5344CB8AC3E}">
        <p14:creationId xmlns:p14="http://schemas.microsoft.com/office/powerpoint/2010/main" val="18722549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9C5CC-E3A8-D884-75A4-2FAAA5FAB6EB}"/>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D25F12F7-848F-168F-6B8A-19F8E0F28952}"/>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5D0E853-C0E2-EE56-98FD-C6463EC898F2}"/>
              </a:ext>
            </a:extLst>
          </p:cNvPr>
          <p:cNvSpPr txBox="1"/>
          <p:nvPr/>
        </p:nvSpPr>
        <p:spPr>
          <a:xfrm>
            <a:off x="572523" y="375856"/>
            <a:ext cx="6830812"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1:5–7</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इसलिये अब सेनाओं का यहोवा यों कहता है, अपनी अपनी चालचलन पर ध्यान करो।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तुम ने बहुत बोया परन्तु थोड़ा काटा; तुम खाते हो, परन्तु पेट नहीं भरता; तुम पीते हो, परन्तु प्यास नहीं बुझती; तुम कपड़े पहिनते हो, परन्तु गरमाते नहीं; और जो मज़दूरी कमाता है, वह अपनी मज़दूरी की कमाई को छेदवाली थैली में रखता है।</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“सेनाओं का यहोवा तुम से यों कहता है: अपने अपने चालचलन पर सोचो।“</a:t>
            </a:r>
          </a:p>
        </p:txBody>
      </p:sp>
    </p:spTree>
    <p:extLst>
      <p:ext uri="{BB962C8B-B14F-4D97-AF65-F5344CB8AC3E}">
        <p14:creationId xmlns:p14="http://schemas.microsoft.com/office/powerpoint/2010/main" val="2190113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A1248-7472-A035-0B91-521F6E191A03}"/>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66462CB5-889D-64E2-847A-829BC800C63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7035D60-A00E-0C6B-D1D0-D2A9ACC230C5}"/>
              </a:ext>
            </a:extLst>
          </p:cNvPr>
          <p:cNvSpPr txBox="1"/>
          <p:nvPr/>
        </p:nvSpPr>
        <p:spPr>
          <a:xfrm>
            <a:off x="592719" y="2170963"/>
            <a:ext cx="6609567" cy="2516073"/>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स्वार्थ पर आधारित प्राथमिकताओं के साथ बनाया गया जीवन हमेशा खाली महसूस होगा, चाहे हम कितने भी प्रयास क्यों न करें।</a:t>
            </a:r>
          </a:p>
        </p:txBody>
      </p:sp>
    </p:spTree>
    <p:extLst>
      <p:ext uri="{BB962C8B-B14F-4D97-AF65-F5344CB8AC3E}">
        <p14:creationId xmlns:p14="http://schemas.microsoft.com/office/powerpoint/2010/main" val="28066245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F0F3F-CEED-B086-4C27-3C43FF0966BD}"/>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1BD9D34B-7927-9247-D4F3-F14DAC3ECEA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896EBF6-16F6-0849-BB68-63E8A49D8C24}"/>
              </a:ext>
            </a:extLst>
          </p:cNvPr>
          <p:cNvSpPr txBox="1"/>
          <p:nvPr/>
        </p:nvSpPr>
        <p:spPr>
          <a:xfrm>
            <a:off x="658820"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की उपस्थिति — हमारी प्राथमिकता</a:t>
            </a:r>
          </a:p>
        </p:txBody>
      </p:sp>
    </p:spTree>
    <p:extLst>
      <p:ext uri="{BB962C8B-B14F-4D97-AF65-F5344CB8AC3E}">
        <p14:creationId xmlns:p14="http://schemas.microsoft.com/office/powerpoint/2010/main" val="3394096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E1173-206B-9362-FA9D-5EFC273D7742}"/>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59CE4AC5-6AFD-5D15-12AA-B348E5EFFA07}"/>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EE80E49E-E169-6F29-A889-033CA5876862}"/>
              </a:ext>
            </a:extLst>
          </p:cNvPr>
          <p:cNvSpPr txBox="1"/>
          <p:nvPr/>
        </p:nvSpPr>
        <p:spPr>
          <a:xfrm>
            <a:off x="495403" y="375856"/>
            <a:ext cx="7293522"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1:8,9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8 पहाड़ पर चढ़ जाओ और लकड़ी ले आओ और इस भवन को बनाओ; और मैं उसको देखकर प्रसन्न हूँगा, और मेरी महिमा होगी, यहोवा का यही वचन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9 तुम ने बहुत उपज की आशा रखी, परन्तु देखो थोड़ी ही है; और जब तुम उसे घर ले आए, तब मैं ने उसको उड़ा दिया। सेनाओं के यहोवा की यह वाणी है, ऐसा क्यों हुआ? क्या इसलिये नहीं, कि मेरा भवन उजाड़ पड़ा है और तुम में से प्रत्येक अपने अपने घर को दौड़ा चला जाता है?</a:t>
            </a:r>
          </a:p>
        </p:txBody>
      </p:sp>
    </p:spTree>
    <p:extLst>
      <p:ext uri="{BB962C8B-B14F-4D97-AF65-F5344CB8AC3E}">
        <p14:creationId xmlns:p14="http://schemas.microsoft.com/office/powerpoint/2010/main" val="1467195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36E43-B0D9-FEB9-C6F0-5B8B6D3A2F12}"/>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C18AA2A6-EF17-F8C9-223D-390DE8923B97}"/>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CD4C8A5-3F8E-D682-7D02-46D38E201F04}"/>
              </a:ext>
            </a:extLst>
          </p:cNvPr>
          <p:cNvSpPr txBox="1"/>
          <p:nvPr/>
        </p:nvSpPr>
        <p:spPr>
          <a:xfrm>
            <a:off x="682689" y="2271760"/>
            <a:ext cx="6037599" cy="231448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1 कुरिन्थियों 3:16</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क्या तुम नहीं जानते कि तुम परमेश्‍वर का मन्दिर हो, और परमेश्‍वर का आत्मा तुम में वास करता है?</a:t>
            </a:r>
          </a:p>
        </p:txBody>
      </p:sp>
    </p:spTree>
    <p:extLst>
      <p:ext uri="{BB962C8B-B14F-4D97-AF65-F5344CB8AC3E}">
        <p14:creationId xmlns:p14="http://schemas.microsoft.com/office/powerpoint/2010/main" val="33616268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614FD-43E3-51FC-2EAE-837C45DE3F8D}"/>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5C80003C-C609-337B-D254-6D3BCBC53D2E}"/>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5F523946-8A63-22BB-F979-0486279859CB}"/>
              </a:ext>
            </a:extLst>
          </p:cNvPr>
          <p:cNvSpPr txBox="1"/>
          <p:nvPr/>
        </p:nvSpPr>
        <p:spPr>
          <a:xfrm>
            <a:off x="594554" y="646700"/>
            <a:ext cx="6037599"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2:2,3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 शालतीएल के पुत्र यहूदा के अधिपति जरुब्बाबेल, और यहोसादाक के पुत्र यहोशू महायाजक, और सब बचे हुए लोगों से यह बात कह,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3 ‘तुम में से कौन है, जिस ने इस भवन की पहली महिमा देखी है? अब तुम इसे कैसी दशा में देखते हो? क्या यह सच नहीं कि यह तुम्हारी दृष्‍टि में उस पहले की अपेक्षा कुछ भी अच्छा नहीं है?’</a:t>
            </a:r>
          </a:p>
        </p:txBody>
      </p:sp>
    </p:spTree>
    <p:extLst>
      <p:ext uri="{BB962C8B-B14F-4D97-AF65-F5344CB8AC3E}">
        <p14:creationId xmlns:p14="http://schemas.microsoft.com/office/powerpoint/2010/main" val="19797352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778B8-E824-2C0E-CCA7-D51A015DA288}"/>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2C0F1053-3BAC-2F0C-5F39-EDD4A765F9D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E77DE5A-8871-A43C-81C7-BC6719C4AB21}"/>
              </a:ext>
            </a:extLst>
          </p:cNvPr>
          <p:cNvSpPr txBox="1"/>
          <p:nvPr/>
        </p:nvSpPr>
        <p:spPr>
          <a:xfrm>
            <a:off x="658820" y="2170963"/>
            <a:ext cx="6609567" cy="2516073"/>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गलत प्राथमिकताएँ हमारा ध्यान परमेश्वर की उपस्थिति और उस काम से हटा देती हैं जिसे करने के लिए उसने हमें बुलाया है।</a:t>
            </a:r>
          </a:p>
        </p:txBody>
      </p:sp>
    </p:spTree>
    <p:extLst>
      <p:ext uri="{BB962C8B-B14F-4D97-AF65-F5344CB8AC3E}">
        <p14:creationId xmlns:p14="http://schemas.microsoft.com/office/powerpoint/2010/main" val="9899609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AADA4-68EA-3A9D-67B7-A40224EFA663}"/>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83CB9639-93EA-1454-0772-99228C8C9CE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29C7E42-F98A-20F2-3C4D-F4DCD55BDBC5}"/>
              </a:ext>
            </a:extLst>
          </p:cNvPr>
          <p:cNvSpPr txBox="1"/>
          <p:nvPr/>
        </p:nvSpPr>
        <p:spPr>
          <a:xfrm>
            <a:off x="614753"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2. हमारे साथ रहने वाले परमेश्वर के प्रति जागें</a:t>
            </a:r>
          </a:p>
        </p:txBody>
      </p:sp>
    </p:spTree>
    <p:extLst>
      <p:ext uri="{BB962C8B-B14F-4D97-AF65-F5344CB8AC3E}">
        <p14:creationId xmlns:p14="http://schemas.microsoft.com/office/powerpoint/2010/main" val="580625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6D786-4A16-9237-DAF7-F069DDDD8AE1}"/>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E7348270-735F-86BE-57FE-8B552D6D214A}"/>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03FFCC00-6E66-3726-3F93-414E4C374AC1}"/>
              </a:ext>
            </a:extLst>
          </p:cNvPr>
          <p:cNvSpPr txBox="1"/>
          <p:nvPr/>
        </p:nvSpPr>
        <p:spPr>
          <a:xfrm>
            <a:off x="462351" y="375856"/>
            <a:ext cx="7337591"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2:4,5</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4 तौभी, अब यहोवा की यह वाणी है, हे जरुब्बाबेल, </a:t>
            </a:r>
            <a:r>
              <a:rPr lang="hi-IN" sz="3200" u="sng" dirty="0">
                <a:solidFill>
                  <a:schemeClr val="bg1"/>
                </a:solidFill>
                <a:effectLst/>
                <a:latin typeface="Calibri" panose="020F0502020204030204" pitchFamily="34" charset="0"/>
                <a:cs typeface="Calibri" panose="020F0502020204030204" pitchFamily="34" charset="0"/>
              </a:rPr>
              <a:t>हियाव बाँध</a:t>
            </a:r>
            <a:r>
              <a:rPr lang="hi-IN" sz="3200" dirty="0">
                <a:solidFill>
                  <a:schemeClr val="bg1"/>
                </a:solidFill>
                <a:effectLst/>
                <a:latin typeface="Calibri" panose="020F0502020204030204" pitchFamily="34" charset="0"/>
                <a:cs typeface="Calibri" panose="020F0502020204030204" pitchFamily="34" charset="0"/>
              </a:rPr>
              <a:t>; और हे यहोसादाक के पुत्र यहोशू महायाजक, </a:t>
            </a:r>
            <a:r>
              <a:rPr lang="hi-IN" sz="3200" u="sng" dirty="0">
                <a:solidFill>
                  <a:schemeClr val="bg1"/>
                </a:solidFill>
                <a:effectLst/>
                <a:latin typeface="Calibri" panose="020F0502020204030204" pitchFamily="34" charset="0"/>
                <a:cs typeface="Calibri" panose="020F0502020204030204" pitchFamily="34" charset="0"/>
              </a:rPr>
              <a:t>हियाव बाँध</a:t>
            </a:r>
            <a:r>
              <a:rPr lang="hi-IN" sz="3200" dirty="0">
                <a:solidFill>
                  <a:schemeClr val="bg1"/>
                </a:solidFill>
                <a:effectLst/>
                <a:latin typeface="Calibri" panose="020F0502020204030204" pitchFamily="34" charset="0"/>
                <a:cs typeface="Calibri" panose="020F0502020204030204" pitchFamily="34" charset="0"/>
              </a:rPr>
              <a:t>; और यहोवा की यह भी वाणी है कि हे देश के सब लोगो, </a:t>
            </a:r>
            <a:r>
              <a:rPr lang="hi-IN" sz="3200" u="sng" dirty="0">
                <a:solidFill>
                  <a:schemeClr val="bg1"/>
                </a:solidFill>
                <a:effectLst/>
                <a:latin typeface="Calibri" panose="020F0502020204030204" pitchFamily="34" charset="0"/>
                <a:cs typeface="Calibri" panose="020F0502020204030204" pitchFamily="34" charset="0"/>
              </a:rPr>
              <a:t>हियाव बाँधकर </a:t>
            </a:r>
            <a:r>
              <a:rPr lang="hi-IN" sz="3200" dirty="0">
                <a:solidFill>
                  <a:schemeClr val="bg1"/>
                </a:solidFill>
                <a:effectLst/>
                <a:latin typeface="Calibri" panose="020F0502020204030204" pitchFamily="34" charset="0"/>
                <a:cs typeface="Calibri" panose="020F0502020204030204" pitchFamily="34" charset="0"/>
              </a:rPr>
              <a:t>काम करो, क्योंकि </a:t>
            </a:r>
            <a:r>
              <a:rPr lang="hi-IN" sz="3200" u="sng" dirty="0">
                <a:solidFill>
                  <a:schemeClr val="bg1"/>
                </a:solidFill>
                <a:effectLst/>
                <a:latin typeface="Calibri" panose="020F0502020204030204" pitchFamily="34" charset="0"/>
                <a:cs typeface="Calibri" panose="020F0502020204030204" pitchFamily="34" charset="0"/>
              </a:rPr>
              <a:t>मैं तुम्हारे संग हूँ</a:t>
            </a:r>
            <a:r>
              <a:rPr lang="hi-IN" sz="3200" dirty="0">
                <a:solidFill>
                  <a:schemeClr val="bg1"/>
                </a:solidFill>
                <a:effectLst/>
                <a:latin typeface="Calibri" panose="020F0502020204030204" pitchFamily="34" charset="0"/>
                <a:cs typeface="Calibri" panose="020F0502020204030204" pitchFamily="34" charset="0"/>
              </a:rPr>
              <a:t>, सेनाओं के यहोवा की यही वाणी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5 तुम्हारे मिस्र से निकलने के समय जो वाचा मैं ने तुम से बाँधी थी, उसी वाचा के अनुसार मेरा आत्मा तुम्हारे बीच में बना है; इसलिये तुम मत डरो।</a:t>
            </a:r>
          </a:p>
        </p:txBody>
      </p:sp>
    </p:spTree>
    <p:extLst>
      <p:ext uri="{BB962C8B-B14F-4D97-AF65-F5344CB8AC3E}">
        <p14:creationId xmlns:p14="http://schemas.microsoft.com/office/powerpoint/2010/main" val="1120437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DC3A6-83C4-5038-47BA-E9351E7F33BC}"/>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FB7F21DE-2129-F480-7261-B1E5AE2E45E6}"/>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9C150F4-1EC1-315E-8C88-10D77083A7B1}"/>
              </a:ext>
            </a:extLst>
          </p:cNvPr>
          <p:cNvSpPr txBox="1"/>
          <p:nvPr/>
        </p:nvSpPr>
        <p:spPr>
          <a:xfrm>
            <a:off x="561504" y="646700"/>
            <a:ext cx="6335056" cy="556460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2:6–9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6 क्योंकि सेनाओं का यहोवा यों कहता है, अब थोड़ी ही देर बाकी है कि </a:t>
            </a:r>
            <a:r>
              <a:rPr lang="hi-IN" sz="3200" u="sng" dirty="0">
                <a:solidFill>
                  <a:schemeClr val="bg1"/>
                </a:solidFill>
                <a:effectLst/>
                <a:latin typeface="Calibri" panose="020F0502020204030204" pitchFamily="34" charset="0"/>
                <a:cs typeface="Calibri" panose="020F0502020204030204" pitchFamily="34" charset="0"/>
              </a:rPr>
              <a:t>मैं आकाश और पृथ्वी और समुद्र और स्थल सब को कम्पित करूँगा</a:t>
            </a:r>
            <a:r>
              <a:rPr lang="hi-IN" sz="3200" dirty="0">
                <a:solidFill>
                  <a:schemeClr val="bg1"/>
                </a:solidFill>
                <a:effectLst/>
                <a:latin typeface="Calibri" panose="020F0502020204030204" pitchFamily="34" charset="0"/>
                <a:cs typeface="Calibri" panose="020F0502020204030204" pitchFamily="34" charset="0"/>
              </a:rPr>
              <a:t>।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7 </a:t>
            </a:r>
            <a:r>
              <a:rPr lang="hi-IN" sz="3200" u="sng" dirty="0">
                <a:solidFill>
                  <a:schemeClr val="bg1"/>
                </a:solidFill>
                <a:effectLst/>
                <a:latin typeface="Calibri" panose="020F0502020204030204" pitchFamily="34" charset="0"/>
                <a:cs typeface="Calibri" panose="020F0502020204030204" pitchFamily="34" charset="0"/>
              </a:rPr>
              <a:t>मैं सारी जातियों को कम्पकपाऊँगा</a:t>
            </a:r>
            <a:r>
              <a:rPr lang="hi-IN" sz="3200" dirty="0">
                <a:solidFill>
                  <a:schemeClr val="bg1"/>
                </a:solidFill>
                <a:effectLst/>
                <a:latin typeface="Calibri" panose="020F0502020204030204" pitchFamily="34" charset="0"/>
                <a:cs typeface="Calibri" panose="020F0502020204030204" pitchFamily="34" charset="0"/>
              </a:rPr>
              <a:t>, और सारी जातियों की मनभावनी वस्तुएँ आएँगी; और </a:t>
            </a:r>
            <a:r>
              <a:rPr lang="hi-IN" sz="3200" u="sng" dirty="0">
                <a:solidFill>
                  <a:schemeClr val="bg1"/>
                </a:solidFill>
                <a:effectLst/>
                <a:latin typeface="Calibri" panose="020F0502020204030204" pitchFamily="34" charset="0"/>
                <a:cs typeface="Calibri" panose="020F0502020204030204" pitchFamily="34" charset="0"/>
              </a:rPr>
              <a:t>मैं इस भवन को अपनी महिमा के तेज से भर दूँगा</a:t>
            </a:r>
            <a:r>
              <a:rPr lang="hi-IN" sz="3200" dirty="0">
                <a:solidFill>
                  <a:schemeClr val="bg1"/>
                </a:solidFill>
                <a:effectLst/>
                <a:latin typeface="Calibri" panose="020F0502020204030204" pitchFamily="34" charset="0"/>
                <a:cs typeface="Calibri" panose="020F0502020204030204" pitchFamily="34" charset="0"/>
              </a:rPr>
              <a:t>, सेनाओं के यहोवा का यही वचन है। </a:t>
            </a:r>
          </a:p>
        </p:txBody>
      </p:sp>
    </p:spTree>
    <p:extLst>
      <p:ext uri="{BB962C8B-B14F-4D97-AF65-F5344CB8AC3E}">
        <p14:creationId xmlns:p14="http://schemas.microsoft.com/office/powerpoint/2010/main" val="2793895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745D2-E4AE-5680-F865-563E63CE0118}"/>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701A2F1D-4479-27CB-7B8F-4504718A39A1}"/>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71A682AD-E93C-7A8C-3825-E80B173585B3}"/>
              </a:ext>
            </a:extLst>
          </p:cNvPr>
          <p:cNvSpPr txBox="1"/>
          <p:nvPr/>
        </p:nvSpPr>
        <p:spPr>
          <a:xfrm>
            <a:off x="627605" y="1188386"/>
            <a:ext cx="6335056"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2:6–9</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8 </a:t>
            </a:r>
            <a:r>
              <a:rPr lang="hi-IN" sz="3200" u="sng" dirty="0">
                <a:solidFill>
                  <a:schemeClr val="bg1"/>
                </a:solidFill>
                <a:effectLst/>
                <a:latin typeface="Calibri" panose="020F0502020204030204" pitchFamily="34" charset="0"/>
                <a:cs typeface="Calibri" panose="020F0502020204030204" pitchFamily="34" charset="0"/>
              </a:rPr>
              <a:t>चाँदी तो मेरी है, और सोना भी मेरा ही है</a:t>
            </a:r>
            <a:r>
              <a:rPr lang="hi-IN" sz="3200" dirty="0">
                <a:solidFill>
                  <a:schemeClr val="bg1"/>
                </a:solidFill>
                <a:effectLst/>
                <a:latin typeface="Calibri" panose="020F0502020204030204" pitchFamily="34" charset="0"/>
                <a:cs typeface="Calibri" panose="020F0502020204030204" pitchFamily="34" charset="0"/>
              </a:rPr>
              <a:t>, सेनाओं के यहोवा की यही वाणी 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9 इस भवन की पिछली महिमा इसकी पहली महिमा से बड़ी होगी, सेनाओं के यहोवा का यही वचन है, और इस स्थान में मैं शान्ति दूँगा, सेनाओं के यहोवा की यही वाणी है।’ ”</a:t>
            </a:r>
          </a:p>
        </p:txBody>
      </p:sp>
    </p:spTree>
    <p:extLst>
      <p:ext uri="{BB962C8B-B14F-4D97-AF65-F5344CB8AC3E}">
        <p14:creationId xmlns:p14="http://schemas.microsoft.com/office/powerpoint/2010/main" val="27028523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3A3A7-0DCF-29D9-99A7-5626B705F87D}"/>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D3595569-AD01-74DC-0B6C-0AEA1D37C28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6E8EEF4-8E40-A2D3-B157-F9596B26CC6D}"/>
              </a:ext>
            </a:extLst>
          </p:cNvPr>
          <p:cNvSpPr txBox="1"/>
          <p:nvPr/>
        </p:nvSpPr>
        <p:spPr>
          <a:xfrm>
            <a:off x="647804" y="952168"/>
            <a:ext cx="6609567" cy="4953664"/>
          </a:xfrm>
          <a:prstGeom prst="rect">
            <a:avLst/>
          </a:prstGeom>
          <a:noFill/>
        </p:spPr>
        <p:txBody>
          <a:bodyPr wrap="square" rtlCol="0">
            <a:spAutoFit/>
          </a:bodyPr>
          <a:lstStyle/>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	परमेश्वर कार्य करने की प्रतिज्ञा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करता है</a:t>
            </a:r>
          </a:p>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	परमेश्वर अपने भवन को महिमा से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भरने की प्रतिज्ञा करता है</a:t>
            </a:r>
          </a:p>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	परमेश्वर प्रबन्ध करने की प्रतिज्ञा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करता है</a:t>
            </a:r>
          </a:p>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	परमेश्वर और भी बड़ी महिमा और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शान्ति देने की प्रतिज्ञा करता है</a:t>
            </a:r>
          </a:p>
        </p:txBody>
      </p:sp>
    </p:spTree>
    <p:extLst>
      <p:ext uri="{BB962C8B-B14F-4D97-AF65-F5344CB8AC3E}">
        <p14:creationId xmlns:p14="http://schemas.microsoft.com/office/powerpoint/2010/main" val="553837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713CD-98AD-4804-EAF0-1F6B74D71419}"/>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F54B8371-84B3-785E-7EAE-424C145651E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95C5B6C-0368-B376-4B67-F8FD54121F1E}"/>
              </a:ext>
            </a:extLst>
          </p:cNvPr>
          <p:cNvSpPr txBox="1"/>
          <p:nvPr/>
        </p:nvSpPr>
        <p:spPr>
          <a:xfrm>
            <a:off x="691871"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3. पवित्रता के प्रति जागें</a:t>
            </a:r>
          </a:p>
        </p:txBody>
      </p:sp>
    </p:spTree>
    <p:extLst>
      <p:ext uri="{BB962C8B-B14F-4D97-AF65-F5344CB8AC3E}">
        <p14:creationId xmlns:p14="http://schemas.microsoft.com/office/powerpoint/2010/main" val="38063748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12003-E638-DD4F-DCF1-639B118E3597}"/>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DDB873B7-B814-1702-173D-585116D62FCB}"/>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51E97C1-1DA0-C8A7-7492-4722699159AF}"/>
              </a:ext>
            </a:extLst>
          </p:cNvPr>
          <p:cNvSpPr txBox="1"/>
          <p:nvPr/>
        </p:nvSpPr>
        <p:spPr>
          <a:xfrm>
            <a:off x="594555" y="375856"/>
            <a:ext cx="6896916" cy="610628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2:12–14</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12 ‘यदि कोई अपने वस्त्र के आँचल में पवित्र मांस बाँधकर, उसी आँचल से रोटी या पकाए हुए भोजन या दाखमधु या तेल या किसी प्रकार के भोजन को छुए, तो क्या वह भोजन पवित्र ठहरेगा?’ ” याजकों ने उत्तर दिया, “नहीं”।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13 फिर हाग्गै ने पूछा, “यदि कोई जन मनुष्य के शव के कारण अशुद्ध होकर ऐसी किसी वस्तु को छुए, तो क्या वह अशुद्ध ठहरेगी?” याजकों ने उत्तर दिया, “हाँ, अशुद्ध ठहरेगी।” </a:t>
            </a:r>
          </a:p>
        </p:txBody>
      </p:sp>
    </p:spTree>
    <p:extLst>
      <p:ext uri="{BB962C8B-B14F-4D97-AF65-F5344CB8AC3E}">
        <p14:creationId xmlns:p14="http://schemas.microsoft.com/office/powerpoint/2010/main" val="2174460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F0B257-FDFE-E33A-6F5E-2258A32031E1}"/>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1A3D6797-1794-392F-D360-1EC3DCA124E8}"/>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8FBFC2DA-8900-B8E3-5235-41944D8D4CC5}"/>
              </a:ext>
            </a:extLst>
          </p:cNvPr>
          <p:cNvSpPr txBox="1"/>
          <p:nvPr/>
        </p:nvSpPr>
        <p:spPr>
          <a:xfrm>
            <a:off x="550486" y="1737479"/>
            <a:ext cx="7117253" cy="3383042"/>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2:12–14</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14 फिर हाग्गै ने कहा, “यहोवा की यही वाणी है, कि मेरी दृष्‍टि में यह प्रजा और यह जाति वैसी ही है, और इनके सब काम भी वैसे हैं; और जो कुछ वे वहाँ चढ़ाते हैं, वह भी अशुद्ध है।</a:t>
            </a:r>
          </a:p>
          <a:p>
            <a:pPr>
              <a:lnSpc>
                <a:spcPct val="110000"/>
              </a:lnSpc>
            </a:pPr>
            <a:endParaRPr lang="hi-IN" sz="3200" dirty="0">
              <a:solidFill>
                <a:schemeClr val="bg1"/>
              </a:solidFill>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49731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45182-82D2-E5CC-B5E5-96035CBF4E4F}"/>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9E065021-BEB6-35F1-4720-FB2FCC70977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EDB8B54B-281A-6F04-9E98-31A8997B09C2}"/>
              </a:ext>
            </a:extLst>
          </p:cNvPr>
          <p:cNvSpPr txBox="1"/>
          <p:nvPr/>
        </p:nvSpPr>
        <p:spPr>
          <a:xfrm>
            <a:off x="658821" y="1641849"/>
            <a:ext cx="6609567" cy="312547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परमेश्वर हमें मन फिराने और पवित्रता में चलने के लिए बुलाता है। जब हमारा मन परमेश्वर की ओर नहीं फिरता, तो उसके लिए किया गया काम भी अशुद्ध है।</a:t>
            </a:r>
          </a:p>
        </p:txBody>
      </p:sp>
    </p:spTree>
    <p:extLst>
      <p:ext uri="{BB962C8B-B14F-4D97-AF65-F5344CB8AC3E}">
        <p14:creationId xmlns:p14="http://schemas.microsoft.com/office/powerpoint/2010/main" val="1622010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55DFD7-C0B4-D749-61EF-FE7D6D948477}"/>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6D440ECF-E914-7BF6-B8DE-3FCA05697D1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BB0D812-4586-841B-D61D-A66D3F22640A}"/>
              </a:ext>
            </a:extLst>
          </p:cNvPr>
          <p:cNvSpPr txBox="1"/>
          <p:nvPr/>
        </p:nvSpPr>
        <p:spPr>
          <a:xfrm>
            <a:off x="702888" y="2780361"/>
            <a:ext cx="6609567" cy="1297278"/>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4. उस राज्य के प्रति जागें जिसे हिलाया नहीं जा सकता</a:t>
            </a:r>
          </a:p>
        </p:txBody>
      </p:sp>
    </p:spTree>
    <p:extLst>
      <p:ext uri="{BB962C8B-B14F-4D97-AF65-F5344CB8AC3E}">
        <p14:creationId xmlns:p14="http://schemas.microsoft.com/office/powerpoint/2010/main" val="28182901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962255-6C47-D219-7C2A-5646B841E4FB}"/>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6EF66050-6DB3-A83E-2C77-2D4CC32D420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4C798AD6-6486-D09F-CAE2-6818535A89B6}"/>
              </a:ext>
            </a:extLst>
          </p:cNvPr>
          <p:cNvSpPr txBox="1"/>
          <p:nvPr/>
        </p:nvSpPr>
        <p:spPr>
          <a:xfrm>
            <a:off x="638622" y="1188386"/>
            <a:ext cx="6896916" cy="448122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2:21–23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21 “यहूदा के अधिपति जरुब्बाबेल से यों कह, मैं आकाश और पृथ्वी दोनों को कम्पाऊँगा, </a:t>
            </a: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22 और मैं राज्य–राज्य की गद्दी को उलट दूँगा; मैं अन्यजातियों के राज्य–राज्य का बल तोड़ूँगा, और रथों को सवारों समेत उलट दूँगा; और घोड़ों समेत सवार एक दूसरे की तलवार से गिरेंगे।</a:t>
            </a:r>
          </a:p>
        </p:txBody>
      </p:sp>
    </p:spTree>
    <p:extLst>
      <p:ext uri="{BB962C8B-B14F-4D97-AF65-F5344CB8AC3E}">
        <p14:creationId xmlns:p14="http://schemas.microsoft.com/office/powerpoint/2010/main" val="8640793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9B1D98-0F90-04CC-549F-BC6FD6B37CC1}"/>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56EA7BBE-489A-EFD2-3392-65A32A0C57C3}"/>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B250636A-2F42-EFEF-D2B9-444F904D1B7B}"/>
              </a:ext>
            </a:extLst>
          </p:cNvPr>
          <p:cNvSpPr txBox="1"/>
          <p:nvPr/>
        </p:nvSpPr>
        <p:spPr>
          <a:xfrm>
            <a:off x="649639" y="1459230"/>
            <a:ext cx="6896916" cy="3939540"/>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हाग्गै 2:21–23</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23 सेनाओं के यहोवा की यह वाणी है, उस दिन, हे शालतीएल के पुत्र मेरे दास जरुब्बाबेल, मैं तुझे लेकर अंगूठी के समान रखूँगा, यहोवा की यही वाणी है; क्योंकि मैं ने तुझी को चुन लिया है, सेनाओं के यहोवा की यही वाणी है।”</a:t>
            </a:r>
          </a:p>
        </p:txBody>
      </p:sp>
    </p:spTree>
    <p:extLst>
      <p:ext uri="{BB962C8B-B14F-4D97-AF65-F5344CB8AC3E}">
        <p14:creationId xmlns:p14="http://schemas.microsoft.com/office/powerpoint/2010/main" val="3516533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453555-0559-A526-3076-0DC6F81C12FE}"/>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68093346-7613-A0E3-46F8-5518B2715119}"/>
              </a:ext>
            </a:extLst>
          </p:cNvPr>
          <p:cNvPicPr>
            <a:picLocks noChangeAspect="1"/>
          </p:cNvPicPr>
          <p:nvPr/>
        </p:nvPicPr>
        <p:blipFill>
          <a:blip r:embed="rId2"/>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202FBA39-BA47-4515-43E7-CD415C367AF9}"/>
              </a:ext>
            </a:extLst>
          </p:cNvPr>
          <p:cNvSpPr txBox="1"/>
          <p:nvPr/>
        </p:nvSpPr>
        <p:spPr>
          <a:xfrm>
            <a:off x="660655" y="2000916"/>
            <a:ext cx="6522342" cy="2856167"/>
          </a:xfrm>
          <a:prstGeom prst="rect">
            <a:avLst/>
          </a:prstGeom>
          <a:noFill/>
        </p:spPr>
        <p:txBody>
          <a:bodyPr wrap="square" rtlCol="0">
            <a:spAutoFit/>
          </a:bodyPr>
          <a:lstStyle/>
          <a:p>
            <a:pPr>
              <a:lnSpc>
                <a:spcPct val="110000"/>
              </a:lnSpc>
            </a:pPr>
            <a:r>
              <a:rPr lang="hi-IN" sz="3600" dirty="0">
                <a:solidFill>
                  <a:schemeClr val="bg1"/>
                </a:solidFill>
                <a:effectLst/>
                <a:latin typeface="Calibri" panose="020F0502020204030204" pitchFamily="34" charset="0"/>
                <a:cs typeface="Calibri" panose="020F0502020204030204" pitchFamily="34" charset="0"/>
              </a:rPr>
              <a:t>इब्रानियों 12:28</a:t>
            </a:r>
            <a:endParaRPr lang="en-US" sz="3600" dirty="0">
              <a:solidFill>
                <a:schemeClr val="bg1"/>
              </a:solidFill>
              <a:effectLst/>
              <a:latin typeface="Calibri" panose="020F0502020204030204" pitchFamily="34" charset="0"/>
              <a:cs typeface="Calibri" panose="020F0502020204030204" pitchFamily="34" charset="0"/>
            </a:endParaRPr>
          </a:p>
          <a:p>
            <a:pPr>
              <a:lnSpc>
                <a:spcPct val="110000"/>
              </a:lnSpc>
            </a:pPr>
            <a:r>
              <a:rPr lang="hi-IN" sz="3200" dirty="0">
                <a:solidFill>
                  <a:schemeClr val="bg1"/>
                </a:solidFill>
                <a:effectLst/>
                <a:latin typeface="Calibri" panose="020F0502020204030204" pitchFamily="34" charset="0"/>
                <a:cs typeface="Calibri" panose="020F0502020204030204" pitchFamily="34" charset="0"/>
              </a:rPr>
              <a:t>इस कारण </a:t>
            </a:r>
            <a:r>
              <a:rPr lang="hi-IN" sz="3200" u="sng" dirty="0">
                <a:solidFill>
                  <a:schemeClr val="bg1"/>
                </a:solidFill>
                <a:effectLst/>
                <a:latin typeface="Calibri" panose="020F0502020204030204" pitchFamily="34" charset="0"/>
                <a:cs typeface="Calibri" panose="020F0502020204030204" pitchFamily="34" charset="0"/>
              </a:rPr>
              <a:t>हम इस राज्य को पाकर जो हिलने का नहीं कृतज्ञ हों</a:t>
            </a:r>
            <a:r>
              <a:rPr lang="hi-IN" sz="3200" dirty="0">
                <a:solidFill>
                  <a:schemeClr val="bg1"/>
                </a:solidFill>
                <a:effectLst/>
                <a:latin typeface="Calibri" panose="020F0502020204030204" pitchFamily="34" charset="0"/>
                <a:cs typeface="Calibri" panose="020F0502020204030204" pitchFamily="34" charset="0"/>
              </a:rPr>
              <a:t>, और भक्‍ति, और भय सहित परमेश्‍वर की ऐसी आराधना करें जिससे वह प्रसन्न होता है;</a:t>
            </a:r>
          </a:p>
        </p:txBody>
      </p:sp>
    </p:spTree>
    <p:extLst>
      <p:ext uri="{BB962C8B-B14F-4D97-AF65-F5344CB8AC3E}">
        <p14:creationId xmlns:p14="http://schemas.microsoft.com/office/powerpoint/2010/main" val="16816741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DD95A-9888-3048-69DB-452F78CB91C9}"/>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0147F547-C851-264A-22F5-8505C624DF3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B702EC4-6092-9C38-EF3E-6F21F48D0431}"/>
              </a:ext>
            </a:extLst>
          </p:cNvPr>
          <p:cNvSpPr txBox="1"/>
          <p:nvPr/>
        </p:nvSpPr>
        <p:spPr>
          <a:xfrm>
            <a:off x="757973" y="3085059"/>
            <a:ext cx="6609567" cy="687881"/>
          </a:xfrm>
          <a:prstGeom prst="rect">
            <a:avLst/>
          </a:prstGeom>
          <a:noFill/>
        </p:spPr>
        <p:txBody>
          <a:bodyPr wrap="square" rtlCol="0">
            <a:spAutoFit/>
          </a:bodyPr>
          <a:lstStyle/>
          <a:p>
            <a:pPr>
              <a:lnSpc>
                <a:spcPct val="110000"/>
              </a:lnSpc>
            </a:pPr>
            <a:r>
              <a:rPr lang="hi-IN" sz="3600" b="1" dirty="0">
                <a:solidFill>
                  <a:schemeClr val="bg1"/>
                </a:solidFill>
                <a:effectLst/>
                <a:latin typeface="Calibri" panose="020F0502020204030204" pitchFamily="34" charset="0"/>
                <a:cs typeface="Calibri" panose="020F0502020204030204" pitchFamily="34" charset="0"/>
              </a:rPr>
              <a:t>सारांश:</a:t>
            </a:r>
          </a:p>
        </p:txBody>
      </p:sp>
    </p:spTree>
    <p:extLst>
      <p:ext uri="{BB962C8B-B14F-4D97-AF65-F5344CB8AC3E}">
        <p14:creationId xmlns:p14="http://schemas.microsoft.com/office/powerpoint/2010/main" val="9581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8B791-7ECB-D4CB-2179-EB0260C17B5E}"/>
            </a:ext>
          </a:extLst>
        </p:cNvPr>
        <p:cNvGrpSpPr/>
        <p:nvPr/>
      </p:nvGrpSpPr>
      <p:grpSpPr>
        <a:xfrm>
          <a:off x="0" y="0"/>
          <a:ext cx="0" cy="0"/>
          <a:chOff x="0" y="0"/>
          <a:chExt cx="0" cy="0"/>
        </a:xfrm>
      </p:grpSpPr>
      <p:pic>
        <p:nvPicPr>
          <p:cNvPr id="3" name="Picture 2" descr="A person standing on a mountain with his arms outstretched&#10;&#10;AI-generated content may be incorrect.">
            <a:extLst>
              <a:ext uri="{FF2B5EF4-FFF2-40B4-BE49-F238E27FC236}">
                <a16:creationId xmlns:a16="http://schemas.microsoft.com/office/drawing/2014/main" id="{08D0C4B7-086D-9C63-619C-9CD24BF64D9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62B1BA0A-C01B-5646-0DD3-D15441169F51}"/>
              </a:ext>
            </a:extLst>
          </p:cNvPr>
          <p:cNvSpPr txBox="1"/>
          <p:nvPr/>
        </p:nvSpPr>
        <p:spPr>
          <a:xfrm>
            <a:off x="691872" y="1561565"/>
            <a:ext cx="6609567" cy="3734869"/>
          </a:xfrm>
          <a:prstGeom prst="rect">
            <a:avLst/>
          </a:prstGeom>
          <a:noFill/>
        </p:spPr>
        <p:txBody>
          <a:bodyPr wrap="square" rtlCol="0">
            <a:spAutoFit/>
          </a:bodyPr>
          <a:lstStyle/>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1. गलत प्राथमिकताओं के प्रति जागें</a:t>
            </a:r>
          </a:p>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2. हमारे साथ रहने वाले परमेश्वर के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प्रति जागें</a:t>
            </a:r>
          </a:p>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3. पवित्रता के प्रति जागें</a:t>
            </a:r>
          </a:p>
          <a:p>
            <a:pPr>
              <a:lnSpc>
                <a:spcPct val="110000"/>
              </a:lnSpc>
              <a:tabLst>
                <a:tab pos="525463" algn="l"/>
              </a:tabLst>
            </a:pPr>
            <a:r>
              <a:rPr lang="hi-IN" sz="3600" b="1" dirty="0">
                <a:solidFill>
                  <a:schemeClr val="bg1"/>
                </a:solidFill>
                <a:effectLst/>
                <a:latin typeface="Calibri" panose="020F0502020204030204" pitchFamily="34" charset="0"/>
                <a:cs typeface="Calibri" panose="020F0502020204030204" pitchFamily="34" charset="0"/>
              </a:rPr>
              <a:t>4. उस राज्य के प्रति जागें जिसे </a:t>
            </a:r>
            <a:r>
              <a:rPr lang="en-US" sz="3600" b="1" dirty="0">
                <a:solidFill>
                  <a:schemeClr val="bg1"/>
                </a:solidFill>
                <a:effectLst/>
                <a:latin typeface="Calibri" panose="020F0502020204030204" pitchFamily="34" charset="0"/>
                <a:cs typeface="Calibri" panose="020F0502020204030204" pitchFamily="34" charset="0"/>
              </a:rPr>
              <a:t>	</a:t>
            </a:r>
            <a:r>
              <a:rPr lang="hi-IN" sz="3600" b="1" dirty="0">
                <a:solidFill>
                  <a:schemeClr val="bg1"/>
                </a:solidFill>
                <a:effectLst/>
                <a:latin typeface="Calibri" panose="020F0502020204030204" pitchFamily="34" charset="0"/>
                <a:cs typeface="Calibri" panose="020F0502020204030204" pitchFamily="34" charset="0"/>
              </a:rPr>
              <a:t>हिलाया नहीं जा सकता</a:t>
            </a:r>
          </a:p>
        </p:txBody>
      </p:sp>
    </p:spTree>
    <p:extLst>
      <p:ext uri="{BB962C8B-B14F-4D97-AF65-F5344CB8AC3E}">
        <p14:creationId xmlns:p14="http://schemas.microsoft.com/office/powerpoint/2010/main" val="32289409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TotalTime>
  <Words>1111</Words>
  <Application>Microsoft Macintosh PowerPoint</Application>
  <PresentationFormat>Widescreen</PresentationFormat>
  <Paragraphs>60</Paragraphs>
  <Slides>29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29</vt:i4>
      </vt:variant>
    </vt:vector>
  </HeadingPairs>
  <TitlesOfParts>
    <vt:vector size="34"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9</cp:revision>
  <dcterms:created xsi:type="dcterms:W3CDTF">2026-11-05T09:25:41Z</dcterms:created>
  <dcterms:modified xsi:type="dcterms:W3CDTF">2026-11-05T12:31:54Z</dcterms:modified>
</cp:coreProperties>
</file>